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8"/>
  </p:sldMasterIdLst>
  <p:notesMasterIdLst>
    <p:notesMasterId r:id="rId61"/>
  </p:notesMasterIdLst>
  <p:sldIdLst>
    <p:sldId id="256" r:id="rId39"/>
    <p:sldId id="278" r:id="rId40"/>
    <p:sldId id="280" r:id="rId41"/>
    <p:sldId id="268" r:id="rId42"/>
    <p:sldId id="258" r:id="rId43"/>
    <p:sldId id="261" r:id="rId44"/>
    <p:sldId id="262" r:id="rId45"/>
    <p:sldId id="265" r:id="rId46"/>
    <p:sldId id="259" r:id="rId47"/>
    <p:sldId id="263" r:id="rId48"/>
    <p:sldId id="264" r:id="rId49"/>
    <p:sldId id="260" r:id="rId50"/>
    <p:sldId id="266" r:id="rId51"/>
    <p:sldId id="267" r:id="rId52"/>
    <p:sldId id="271" r:id="rId53"/>
    <p:sldId id="272" r:id="rId54"/>
    <p:sldId id="273" r:id="rId55"/>
    <p:sldId id="274" r:id="rId56"/>
    <p:sldId id="275" r:id="rId57"/>
    <p:sldId id="276" r:id="rId58"/>
    <p:sldId id="277" r:id="rId59"/>
    <p:sldId id="279"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E47C"/>
    <a:srgbClr val="DA26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4" d="100"/>
          <a:sy n="34" d="100"/>
        </p:scale>
        <p:origin x="-562"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1.xml"/><Relationship Id="rId21" Type="http://schemas.openxmlformats.org/officeDocument/2006/relationships/customXml" Target="../customXml/item21.xml"/><Relationship Id="rId34" Type="http://schemas.openxmlformats.org/officeDocument/2006/relationships/customXml" Target="../customXml/item34.xml"/><Relationship Id="rId42" Type="http://schemas.openxmlformats.org/officeDocument/2006/relationships/slide" Target="slides/slide4.xml"/><Relationship Id="rId47" Type="http://schemas.openxmlformats.org/officeDocument/2006/relationships/slide" Target="slides/slide9.xml"/><Relationship Id="rId50" Type="http://schemas.openxmlformats.org/officeDocument/2006/relationships/slide" Target="slides/slide12.xml"/><Relationship Id="rId55" Type="http://schemas.openxmlformats.org/officeDocument/2006/relationships/slide" Target="slides/slide17.xml"/><Relationship Id="rId63" Type="http://schemas.openxmlformats.org/officeDocument/2006/relationships/viewProps" Target="viewProps.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customXml" Target="../customXml/item16.xml"/><Relationship Id="rId20" Type="http://schemas.openxmlformats.org/officeDocument/2006/relationships/customXml" Target="../customXml/item20.xml"/><Relationship Id="rId29" Type="http://schemas.openxmlformats.org/officeDocument/2006/relationships/customXml" Target="../customXml/item29.xml"/><Relationship Id="rId41" Type="http://schemas.openxmlformats.org/officeDocument/2006/relationships/slide" Target="slides/slide3.xml"/><Relationship Id="rId54" Type="http://schemas.openxmlformats.org/officeDocument/2006/relationships/slide" Target="slides/slide16.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slide" Target="slides/slide2.xml"/><Relationship Id="rId45" Type="http://schemas.openxmlformats.org/officeDocument/2006/relationships/slide" Target="slides/slide7.xml"/><Relationship Id="rId53" Type="http://schemas.openxmlformats.org/officeDocument/2006/relationships/slide" Target="slides/slide15.xml"/><Relationship Id="rId58" Type="http://schemas.openxmlformats.org/officeDocument/2006/relationships/slide" Target="slides/slide20.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slide" Target="slides/slide11.xml"/><Relationship Id="rId57" Type="http://schemas.openxmlformats.org/officeDocument/2006/relationships/slide" Target="slides/slide19.xml"/><Relationship Id="rId61" Type="http://schemas.openxmlformats.org/officeDocument/2006/relationships/notesMaster" Target="notesMasters/notesMaster1.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slide" Target="slides/slide6.xml"/><Relationship Id="rId52" Type="http://schemas.openxmlformats.org/officeDocument/2006/relationships/slide" Target="slides/slide14.xml"/><Relationship Id="rId60" Type="http://schemas.openxmlformats.org/officeDocument/2006/relationships/slide" Target="slides/slide22.xml"/><Relationship Id="rId65"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slide" Target="slides/slide5.xml"/><Relationship Id="rId48" Type="http://schemas.openxmlformats.org/officeDocument/2006/relationships/slide" Target="slides/slide10.xml"/><Relationship Id="rId56" Type="http://schemas.openxmlformats.org/officeDocument/2006/relationships/slide" Target="slides/slide18.xml"/><Relationship Id="rId64" Type="http://schemas.openxmlformats.org/officeDocument/2006/relationships/theme" Target="theme/theme1.xml"/><Relationship Id="rId8" Type="http://schemas.openxmlformats.org/officeDocument/2006/relationships/customXml" Target="../customXml/item8.xml"/><Relationship Id="rId51" Type="http://schemas.openxmlformats.org/officeDocument/2006/relationships/slide" Target="slides/slide13.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slideMaster" Target="slideMasters/slideMaster1.xml"/><Relationship Id="rId46" Type="http://schemas.openxmlformats.org/officeDocument/2006/relationships/slide" Target="slides/slide8.xml"/><Relationship Id="rId59" Type="http://schemas.openxmlformats.org/officeDocument/2006/relationships/slide" Target="slides/slide2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78C153-DFAB-4813-A6C5-DA8C4F09BFD2}" type="datetimeFigureOut">
              <a:rPr lang="en-GB" smtClean="0"/>
              <a:t>03/02/2014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4A02C1-AFA3-43A6-A9EF-55F5A6D0DC19}" type="slidenum">
              <a:rPr lang="en-GB" smtClean="0"/>
              <a:t>‹#›</a:t>
            </a:fld>
            <a:endParaRPr lang="en-GB"/>
          </a:p>
        </p:txBody>
      </p:sp>
    </p:spTree>
    <p:extLst>
      <p:ext uri="{BB962C8B-B14F-4D97-AF65-F5344CB8AC3E}">
        <p14:creationId xmlns:p14="http://schemas.microsoft.com/office/powerpoint/2010/main" val="1803560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There are variations in potential depending upon which commodities are being considered, </a:t>
            </a:r>
            <a:r>
              <a:rPr lang="en-GB" dirty="0" err="1" smtClean="0"/>
              <a:t>e.g</a:t>
            </a:r>
            <a:r>
              <a:rPr lang="en-GB" dirty="0" smtClean="0"/>
              <a:t> perennial crops (oil palm, cocoa </a:t>
            </a:r>
            <a:r>
              <a:rPr lang="en-GB" dirty="0" err="1" smtClean="0"/>
              <a:t>etc</a:t>
            </a:r>
            <a:r>
              <a:rPr lang="en-GB" dirty="0" smtClean="0"/>
              <a:t>) have high potential where rainfall is at least 1300 while cereals such as sorghum, millet etc. have high potentials in environment where rainfall is 600-1000 mm</a:t>
            </a:r>
          </a:p>
          <a:p>
            <a:endParaRPr lang="en-GB" dirty="0"/>
          </a:p>
        </p:txBody>
      </p:sp>
      <p:sp>
        <p:nvSpPr>
          <p:cNvPr id="4" name="Slide Number Placeholder 3"/>
          <p:cNvSpPr>
            <a:spLocks noGrp="1"/>
          </p:cNvSpPr>
          <p:nvPr>
            <p:ph type="sldNum" sz="quarter" idx="10"/>
          </p:nvPr>
        </p:nvSpPr>
        <p:spPr/>
        <p:txBody>
          <a:bodyPr/>
          <a:lstStyle/>
          <a:p>
            <a:fld id="{0A4A02C1-AFA3-43A6-A9EF-55F5A6D0DC19}" type="slidenum">
              <a:rPr lang="en-GB" smtClean="0"/>
              <a:t>7</a:t>
            </a:fld>
            <a:endParaRPr lang="en-GB"/>
          </a:p>
        </p:txBody>
      </p:sp>
    </p:spTree>
    <p:extLst>
      <p:ext uri="{BB962C8B-B14F-4D97-AF65-F5344CB8AC3E}">
        <p14:creationId xmlns:p14="http://schemas.microsoft.com/office/powerpoint/2010/main" val="1452163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the three specific attributes used for defining development domains are agricultural potential, market access, and population density. Although the agricultural potential of any location is a strong indicator of its absolute advantage in agricultural production, the extent to which this might actually be realized—that is, its comparative advantage—is conditioned by other factors, of which market access and population density have been shown to be significant (Pender, Place, and </a:t>
            </a:r>
            <a:r>
              <a:rPr lang="en-GB" sz="1200" b="0" i="0" u="none" strike="noStrike" kern="1200" baseline="0" dirty="0" err="1" smtClean="0">
                <a:solidFill>
                  <a:schemeClr val="tx1"/>
                </a:solidFill>
                <a:latin typeface="+mn-lt"/>
                <a:ea typeface="+mn-ea"/>
                <a:cs typeface="+mn-cs"/>
              </a:rPr>
              <a:t>Ehui</a:t>
            </a:r>
            <a:r>
              <a:rPr lang="en-GB" sz="1200" b="0" i="0" u="none" strike="noStrike" kern="1200" baseline="0" dirty="0" smtClean="0">
                <a:solidFill>
                  <a:schemeClr val="tx1"/>
                </a:solidFill>
                <a:latin typeface="+mn-lt"/>
                <a:ea typeface="+mn-ea"/>
                <a:cs typeface="+mn-cs"/>
              </a:rPr>
              <a:t> 1999).</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30LGP, defined as the number of days in a year when sufficient water is available in the soil profile to support</a:t>
            </a:r>
          </a:p>
          <a:p>
            <a:r>
              <a:rPr lang="en-GB" sz="1200" b="0" i="0" u="none" strike="noStrike" kern="1200" baseline="0" dirty="0" smtClean="0">
                <a:solidFill>
                  <a:schemeClr val="tx1"/>
                </a:solidFill>
                <a:latin typeface="+mn-lt"/>
                <a:ea typeface="+mn-ea"/>
                <a:cs typeface="+mn-cs"/>
              </a:rPr>
              <a:t>plant growth, is a shorthand way of capturing the complex interaction of rainfall, potential evapotranspiration,</a:t>
            </a:r>
          </a:p>
          <a:p>
            <a:r>
              <a:rPr lang="en-GB" sz="1200" b="0" i="0" u="none" strike="noStrike" kern="1200" baseline="0" dirty="0" smtClean="0">
                <a:solidFill>
                  <a:schemeClr val="tx1"/>
                </a:solidFill>
                <a:latin typeface="+mn-lt"/>
                <a:ea typeface="+mn-ea"/>
                <a:cs typeface="+mn-cs"/>
              </a:rPr>
              <a:t>and soil properties (</a:t>
            </a:r>
            <a:r>
              <a:rPr lang="en-GB" sz="1200" b="0" i="0" u="none" strike="noStrike" kern="1200" baseline="0" dirty="0" err="1" smtClean="0">
                <a:solidFill>
                  <a:schemeClr val="tx1"/>
                </a:solidFill>
                <a:latin typeface="+mn-lt"/>
                <a:ea typeface="+mn-ea"/>
                <a:cs typeface="+mn-cs"/>
              </a:rPr>
              <a:t>Omamo</a:t>
            </a:r>
            <a:r>
              <a:rPr lang="en-GB" sz="1200" b="0" i="0" u="none" strike="noStrike" kern="1200" baseline="0" dirty="0" smtClean="0">
                <a:solidFill>
                  <a:schemeClr val="tx1"/>
                </a:solidFill>
                <a:latin typeface="+mn-lt"/>
                <a:ea typeface="+mn-ea"/>
                <a:cs typeface="+mn-cs"/>
              </a:rPr>
              <a:t> et al, 2006)</a:t>
            </a:r>
            <a:endParaRPr lang="en-GB" dirty="0"/>
          </a:p>
        </p:txBody>
      </p:sp>
      <p:sp>
        <p:nvSpPr>
          <p:cNvPr id="4" name="Slide Number Placeholder 3"/>
          <p:cNvSpPr>
            <a:spLocks noGrp="1"/>
          </p:cNvSpPr>
          <p:nvPr>
            <p:ph type="sldNum" sz="quarter" idx="10"/>
          </p:nvPr>
        </p:nvSpPr>
        <p:spPr/>
        <p:txBody>
          <a:bodyPr/>
          <a:lstStyle/>
          <a:p>
            <a:fld id="{0A4A02C1-AFA3-43A6-A9EF-55F5A6D0DC19}" type="slidenum">
              <a:rPr lang="en-GB" smtClean="0"/>
              <a:t>9</a:t>
            </a:fld>
            <a:endParaRPr lang="en-GB"/>
          </a:p>
        </p:txBody>
      </p:sp>
    </p:spTree>
    <p:extLst>
      <p:ext uri="{BB962C8B-B14F-4D97-AF65-F5344CB8AC3E}">
        <p14:creationId xmlns:p14="http://schemas.microsoft.com/office/powerpoint/2010/main" val="339909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AA280F9-A1E0-441D-A1F6-24567333C5BA}" type="datetimeFigureOut">
              <a:rPr lang="en-GB" smtClean="0"/>
              <a:t>03/02/2014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94D241-120E-4078-8E7A-63D81128FDCF}" type="slidenum">
              <a:rPr lang="en-GB" smtClean="0"/>
              <a:t>‹#›</a:t>
            </a:fld>
            <a:endParaRPr lang="en-GB"/>
          </a:p>
        </p:txBody>
      </p:sp>
    </p:spTree>
    <p:extLst>
      <p:ext uri="{BB962C8B-B14F-4D97-AF65-F5344CB8AC3E}">
        <p14:creationId xmlns:p14="http://schemas.microsoft.com/office/powerpoint/2010/main" val="2691348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AA280F9-A1E0-441D-A1F6-24567333C5BA}" type="datetimeFigureOut">
              <a:rPr lang="en-GB" smtClean="0"/>
              <a:t>03/02/2014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94D241-120E-4078-8E7A-63D81128FDCF}" type="slidenum">
              <a:rPr lang="en-GB" smtClean="0"/>
              <a:t>‹#›</a:t>
            </a:fld>
            <a:endParaRPr lang="en-GB"/>
          </a:p>
        </p:txBody>
      </p:sp>
    </p:spTree>
    <p:extLst>
      <p:ext uri="{BB962C8B-B14F-4D97-AF65-F5344CB8AC3E}">
        <p14:creationId xmlns:p14="http://schemas.microsoft.com/office/powerpoint/2010/main" val="309648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AA280F9-A1E0-441D-A1F6-24567333C5BA}" type="datetimeFigureOut">
              <a:rPr lang="en-GB" smtClean="0"/>
              <a:t>03/02/2014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94D241-120E-4078-8E7A-63D81128FDCF}" type="slidenum">
              <a:rPr lang="en-GB" smtClean="0"/>
              <a:t>‹#›</a:t>
            </a:fld>
            <a:endParaRPr lang="en-GB"/>
          </a:p>
        </p:txBody>
      </p:sp>
    </p:spTree>
    <p:extLst>
      <p:ext uri="{BB962C8B-B14F-4D97-AF65-F5344CB8AC3E}">
        <p14:creationId xmlns:p14="http://schemas.microsoft.com/office/powerpoint/2010/main" val="10047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AA280F9-A1E0-441D-A1F6-24567333C5BA}" type="datetimeFigureOut">
              <a:rPr lang="en-GB" smtClean="0"/>
              <a:t>03/02/2014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94D241-120E-4078-8E7A-63D81128FDCF}" type="slidenum">
              <a:rPr lang="en-GB" smtClean="0"/>
              <a:t>‹#›</a:t>
            </a:fld>
            <a:endParaRPr lang="en-GB"/>
          </a:p>
        </p:txBody>
      </p:sp>
    </p:spTree>
    <p:extLst>
      <p:ext uri="{BB962C8B-B14F-4D97-AF65-F5344CB8AC3E}">
        <p14:creationId xmlns:p14="http://schemas.microsoft.com/office/powerpoint/2010/main" val="3745830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A280F9-A1E0-441D-A1F6-24567333C5BA}" type="datetimeFigureOut">
              <a:rPr lang="en-GB" smtClean="0"/>
              <a:t>03/02/2014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94D241-120E-4078-8E7A-63D81128FDCF}" type="slidenum">
              <a:rPr lang="en-GB" smtClean="0"/>
              <a:t>‹#›</a:t>
            </a:fld>
            <a:endParaRPr lang="en-GB"/>
          </a:p>
        </p:txBody>
      </p:sp>
    </p:spTree>
    <p:extLst>
      <p:ext uri="{BB962C8B-B14F-4D97-AF65-F5344CB8AC3E}">
        <p14:creationId xmlns:p14="http://schemas.microsoft.com/office/powerpoint/2010/main" val="3338759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AA280F9-A1E0-441D-A1F6-24567333C5BA}" type="datetimeFigureOut">
              <a:rPr lang="en-GB" smtClean="0"/>
              <a:t>03/02/2014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94D241-120E-4078-8E7A-63D81128FDCF}" type="slidenum">
              <a:rPr lang="en-GB" smtClean="0"/>
              <a:t>‹#›</a:t>
            </a:fld>
            <a:endParaRPr lang="en-GB"/>
          </a:p>
        </p:txBody>
      </p:sp>
    </p:spTree>
    <p:extLst>
      <p:ext uri="{BB962C8B-B14F-4D97-AF65-F5344CB8AC3E}">
        <p14:creationId xmlns:p14="http://schemas.microsoft.com/office/powerpoint/2010/main" val="2596990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AA280F9-A1E0-441D-A1F6-24567333C5BA}" type="datetimeFigureOut">
              <a:rPr lang="en-GB" smtClean="0"/>
              <a:t>03/02/2014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794D241-120E-4078-8E7A-63D81128FDCF}" type="slidenum">
              <a:rPr lang="en-GB" smtClean="0"/>
              <a:t>‹#›</a:t>
            </a:fld>
            <a:endParaRPr lang="en-GB"/>
          </a:p>
        </p:txBody>
      </p:sp>
    </p:spTree>
    <p:extLst>
      <p:ext uri="{BB962C8B-B14F-4D97-AF65-F5344CB8AC3E}">
        <p14:creationId xmlns:p14="http://schemas.microsoft.com/office/powerpoint/2010/main" val="1238911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AA280F9-A1E0-441D-A1F6-24567333C5BA}" type="datetimeFigureOut">
              <a:rPr lang="en-GB" smtClean="0"/>
              <a:t>03/02/2014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794D241-120E-4078-8E7A-63D81128FDCF}" type="slidenum">
              <a:rPr lang="en-GB" smtClean="0"/>
              <a:t>‹#›</a:t>
            </a:fld>
            <a:endParaRPr lang="en-GB"/>
          </a:p>
        </p:txBody>
      </p:sp>
    </p:spTree>
    <p:extLst>
      <p:ext uri="{BB962C8B-B14F-4D97-AF65-F5344CB8AC3E}">
        <p14:creationId xmlns:p14="http://schemas.microsoft.com/office/powerpoint/2010/main" val="3402879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A280F9-A1E0-441D-A1F6-24567333C5BA}" type="datetimeFigureOut">
              <a:rPr lang="en-GB" smtClean="0"/>
              <a:t>03/02/2014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794D241-120E-4078-8E7A-63D81128FDCF}" type="slidenum">
              <a:rPr lang="en-GB" smtClean="0"/>
              <a:t>‹#›</a:t>
            </a:fld>
            <a:endParaRPr lang="en-GB"/>
          </a:p>
        </p:txBody>
      </p:sp>
    </p:spTree>
    <p:extLst>
      <p:ext uri="{BB962C8B-B14F-4D97-AF65-F5344CB8AC3E}">
        <p14:creationId xmlns:p14="http://schemas.microsoft.com/office/powerpoint/2010/main" val="2726214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A280F9-A1E0-441D-A1F6-24567333C5BA}" type="datetimeFigureOut">
              <a:rPr lang="en-GB" smtClean="0"/>
              <a:t>03/02/2014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94D241-120E-4078-8E7A-63D81128FDCF}" type="slidenum">
              <a:rPr lang="en-GB" smtClean="0"/>
              <a:t>‹#›</a:t>
            </a:fld>
            <a:endParaRPr lang="en-GB"/>
          </a:p>
        </p:txBody>
      </p:sp>
    </p:spTree>
    <p:extLst>
      <p:ext uri="{BB962C8B-B14F-4D97-AF65-F5344CB8AC3E}">
        <p14:creationId xmlns:p14="http://schemas.microsoft.com/office/powerpoint/2010/main" val="3887057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A280F9-A1E0-441D-A1F6-24567333C5BA}" type="datetimeFigureOut">
              <a:rPr lang="en-GB" smtClean="0"/>
              <a:t>03/02/2014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94D241-120E-4078-8E7A-63D81128FDCF}" type="slidenum">
              <a:rPr lang="en-GB" smtClean="0"/>
              <a:t>‹#›</a:t>
            </a:fld>
            <a:endParaRPr lang="en-GB"/>
          </a:p>
        </p:txBody>
      </p:sp>
    </p:spTree>
    <p:extLst>
      <p:ext uri="{BB962C8B-B14F-4D97-AF65-F5344CB8AC3E}">
        <p14:creationId xmlns:p14="http://schemas.microsoft.com/office/powerpoint/2010/main" val="2809912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A280F9-A1E0-441D-A1F6-24567333C5BA}" type="datetimeFigureOut">
              <a:rPr lang="en-GB" smtClean="0"/>
              <a:t>03/02/2014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94D241-120E-4078-8E7A-63D81128FDCF}" type="slidenum">
              <a:rPr lang="en-GB" smtClean="0"/>
              <a:t>‹#›</a:t>
            </a:fld>
            <a:endParaRPr lang="en-GB"/>
          </a:p>
        </p:txBody>
      </p:sp>
    </p:spTree>
    <p:extLst>
      <p:ext uri="{BB962C8B-B14F-4D97-AF65-F5344CB8AC3E}">
        <p14:creationId xmlns:p14="http://schemas.microsoft.com/office/powerpoint/2010/main" val="768613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620688"/>
            <a:ext cx="7772400" cy="1470025"/>
          </a:xfrm>
        </p:spPr>
        <p:txBody>
          <a:bodyPr>
            <a:normAutofit fontScale="90000"/>
          </a:bodyPr>
          <a:lstStyle/>
          <a:p>
            <a:r>
              <a:rPr lang="en-GB" dirty="0" smtClean="0"/>
              <a:t>Up scaling Africa RISING Interventions using Development domains</a:t>
            </a:r>
            <a:endParaRPr lang="en-GB" dirty="0"/>
          </a:p>
        </p:txBody>
      </p:sp>
      <p:sp>
        <p:nvSpPr>
          <p:cNvPr id="3" name="Subtitle 2"/>
          <p:cNvSpPr>
            <a:spLocks noGrp="1"/>
          </p:cNvSpPr>
          <p:nvPr>
            <p:ph type="subTitle" idx="1"/>
          </p:nvPr>
        </p:nvSpPr>
        <p:spPr/>
        <p:txBody>
          <a:bodyPr/>
          <a:lstStyle/>
          <a:p>
            <a:r>
              <a:rPr lang="en-GB" dirty="0" smtClean="0"/>
              <a:t>Tunrayo Alabi</a:t>
            </a:r>
          </a:p>
          <a:p>
            <a:r>
              <a:rPr lang="en-GB" dirty="0" smtClean="0"/>
              <a:t>Geospatial Laboratory, IITA</a:t>
            </a:r>
            <a:endParaRPr lang="en-GB" dirty="0"/>
          </a:p>
        </p:txBody>
      </p:sp>
    </p:spTree>
    <p:extLst>
      <p:ext uri="{BB962C8B-B14F-4D97-AF65-F5344CB8AC3E}">
        <p14:creationId xmlns:p14="http://schemas.microsoft.com/office/powerpoint/2010/main" val="1531197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Market access</a:t>
            </a:r>
            <a:endParaRPr lang="en-GB" dirty="0"/>
          </a:p>
        </p:txBody>
      </p:sp>
      <p:sp>
        <p:nvSpPr>
          <p:cNvPr id="3" name="Content Placeholder 2"/>
          <p:cNvSpPr>
            <a:spLocks noGrp="1"/>
          </p:cNvSpPr>
          <p:nvPr>
            <p:ph idx="1"/>
          </p:nvPr>
        </p:nvSpPr>
        <p:spPr/>
        <p:txBody>
          <a:bodyPr>
            <a:normAutofit fontScale="92500"/>
          </a:bodyPr>
          <a:lstStyle/>
          <a:p>
            <a:r>
              <a:rPr lang="en-GB" dirty="0" smtClean="0"/>
              <a:t>Critical </a:t>
            </a:r>
            <a:r>
              <a:rPr lang="en-GB" dirty="0"/>
              <a:t>for determining the comparative advantage of a given location, given its agricultural potential. </a:t>
            </a:r>
            <a:endParaRPr lang="en-GB" dirty="0" smtClean="0"/>
          </a:p>
          <a:p>
            <a:r>
              <a:rPr lang="en-GB" dirty="0"/>
              <a:t>It determines access to inputs and output </a:t>
            </a:r>
            <a:r>
              <a:rPr lang="en-GB" dirty="0" smtClean="0"/>
              <a:t>outlets</a:t>
            </a:r>
          </a:p>
          <a:p>
            <a:r>
              <a:rPr lang="en-GB" dirty="0" smtClean="0"/>
              <a:t> </a:t>
            </a:r>
            <a:r>
              <a:rPr lang="en-GB" dirty="0" err="1" smtClean="0"/>
              <a:t>e.g</a:t>
            </a:r>
            <a:r>
              <a:rPr lang="en-GB" dirty="0" smtClean="0"/>
              <a:t>, </a:t>
            </a:r>
            <a:r>
              <a:rPr lang="en-GB" dirty="0"/>
              <a:t>a community with absolute advantage in producing perishable vegetables may have little or no comparative advantage (low profitability) in vegetable production if it is far from roads and markets</a:t>
            </a:r>
            <a:r>
              <a:rPr lang="en-GB" dirty="0" smtClean="0"/>
              <a:t>.</a:t>
            </a:r>
          </a:p>
        </p:txBody>
      </p:sp>
    </p:spTree>
    <p:extLst>
      <p:ext uri="{BB962C8B-B14F-4D97-AF65-F5344CB8AC3E}">
        <p14:creationId xmlns:p14="http://schemas.microsoft.com/office/powerpoint/2010/main" val="25885864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Market access</a:t>
            </a:r>
            <a:endParaRPr lang="en-GB"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59832" y="2132856"/>
            <a:ext cx="5883751" cy="4525963"/>
          </a:xfrm>
        </p:spPr>
      </p:pic>
      <p:sp>
        <p:nvSpPr>
          <p:cNvPr id="7" name="Content Placeholder 2"/>
          <p:cNvSpPr txBox="1">
            <a:spLocks/>
          </p:cNvSpPr>
          <p:nvPr/>
        </p:nvSpPr>
        <p:spPr>
          <a:xfrm>
            <a:off x="0" y="1416070"/>
            <a:ext cx="3024336" cy="525658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smtClean="0"/>
              <a:t>Computing market access involves travel time based on landuse, roads, places with population &gt; 10,000</a:t>
            </a:r>
          </a:p>
          <a:p>
            <a:r>
              <a:rPr lang="en-GB" dirty="0" smtClean="0"/>
              <a:t>High (&lt; 2 hours); Medium (3-8 hours); Low (&gt; 8 hours)</a:t>
            </a:r>
          </a:p>
        </p:txBody>
      </p:sp>
    </p:spTree>
    <p:extLst>
      <p:ext uri="{BB962C8B-B14F-4D97-AF65-F5344CB8AC3E}">
        <p14:creationId xmlns:p14="http://schemas.microsoft.com/office/powerpoint/2010/main" val="17261497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GB" dirty="0" smtClean="0"/>
              <a:t>Population density</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31840" y="2132856"/>
            <a:ext cx="5883751" cy="4525963"/>
          </a:xfrm>
        </p:spPr>
      </p:pic>
      <p:sp>
        <p:nvSpPr>
          <p:cNvPr id="5" name="TextBox 4"/>
          <p:cNvSpPr txBox="1"/>
          <p:nvPr/>
        </p:nvSpPr>
        <p:spPr>
          <a:xfrm>
            <a:off x="-1785" y="1628799"/>
            <a:ext cx="3133625" cy="4524315"/>
          </a:xfrm>
          <a:prstGeom prst="rect">
            <a:avLst/>
          </a:prstGeom>
          <a:noFill/>
        </p:spPr>
        <p:txBody>
          <a:bodyPr wrap="square" rtlCol="0">
            <a:spAutoFit/>
          </a:bodyPr>
          <a:lstStyle/>
          <a:p>
            <a:pPr marL="285750" indent="-285750">
              <a:buFont typeface="Arial" panose="020B0604020202020204" pitchFamily="34" charset="0"/>
              <a:buChar char="•"/>
            </a:pPr>
            <a:r>
              <a:rPr lang="en-GB" dirty="0" smtClean="0"/>
              <a:t>Population pressure affects </a:t>
            </a:r>
            <a:r>
              <a:rPr lang="en-GB" dirty="0"/>
              <a:t>the </a:t>
            </a:r>
            <a:r>
              <a:rPr lang="en-GB" dirty="0" err="1"/>
              <a:t>labor</a:t>
            </a:r>
            <a:r>
              <a:rPr lang="en-GB" dirty="0"/>
              <a:t> intensity of agriculture by affecting the land/</a:t>
            </a:r>
            <a:r>
              <a:rPr lang="en-GB" dirty="0" err="1"/>
              <a:t>labor</a:t>
            </a:r>
            <a:r>
              <a:rPr lang="en-GB" dirty="0"/>
              <a:t> </a:t>
            </a:r>
            <a:r>
              <a:rPr lang="en-GB" dirty="0" smtClean="0"/>
              <a:t>ratio</a:t>
            </a:r>
          </a:p>
          <a:p>
            <a:pPr marL="285750" indent="-285750">
              <a:buFont typeface="Arial" panose="020B0604020202020204" pitchFamily="34" charset="0"/>
              <a:buChar char="•"/>
            </a:pPr>
            <a:r>
              <a:rPr lang="en-GB" dirty="0" smtClean="0"/>
              <a:t>Influences innovations in technology</a:t>
            </a:r>
          </a:p>
          <a:p>
            <a:pPr marL="285750" indent="-285750">
              <a:buFont typeface="Arial" panose="020B0604020202020204" pitchFamily="34" charset="0"/>
              <a:buChar char="•"/>
            </a:pPr>
            <a:r>
              <a:rPr lang="en-GB" dirty="0" smtClean="0"/>
              <a:t>Markets &amp; institutions /investments in </a:t>
            </a:r>
            <a:r>
              <a:rPr lang="en-GB" dirty="0" err="1" smtClean="0"/>
              <a:t>agric</a:t>
            </a:r>
            <a:endParaRPr lang="en-GB" dirty="0" smtClean="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Population density is high in the coastal belt of WA </a:t>
            </a:r>
          </a:p>
          <a:p>
            <a:pPr marL="285750" indent="-285750">
              <a:buFont typeface="Arial" panose="020B0604020202020204" pitchFamily="34" charset="0"/>
              <a:buChar char="•"/>
            </a:pPr>
            <a:r>
              <a:rPr lang="en-GB" dirty="0" smtClean="0"/>
              <a:t>Medium are scattered all over</a:t>
            </a:r>
          </a:p>
          <a:p>
            <a:pPr marL="285750" indent="-285750">
              <a:buFont typeface="Arial" panose="020B0604020202020204" pitchFamily="34" charset="0"/>
              <a:buChar char="•"/>
            </a:pPr>
            <a:r>
              <a:rPr lang="en-GB" dirty="0" smtClean="0"/>
              <a:t>Low density are more in the northern belt  of WA the region</a:t>
            </a:r>
            <a:endParaRPr lang="en-GB" dirty="0"/>
          </a:p>
        </p:txBody>
      </p:sp>
    </p:spTree>
    <p:extLst>
      <p:ext uri="{BB962C8B-B14F-4D97-AF65-F5344CB8AC3E}">
        <p14:creationId xmlns:p14="http://schemas.microsoft.com/office/powerpoint/2010/main" val="41698400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08912" cy="792088"/>
          </a:xfrm>
        </p:spPr>
        <p:txBody>
          <a:bodyPr/>
          <a:lstStyle/>
          <a:p>
            <a:r>
              <a:rPr lang="en-GB" dirty="0" smtClean="0"/>
              <a:t>Development Domain</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92708" y="1124744"/>
            <a:ext cx="7344816" cy="5649858"/>
          </a:xfrm>
        </p:spPr>
      </p:pic>
      <p:sp>
        <p:nvSpPr>
          <p:cNvPr id="3" name="TextBox 2"/>
          <p:cNvSpPr txBox="1"/>
          <p:nvPr/>
        </p:nvSpPr>
        <p:spPr>
          <a:xfrm>
            <a:off x="0" y="1586486"/>
            <a:ext cx="1907704" cy="2554545"/>
          </a:xfrm>
          <a:prstGeom prst="rect">
            <a:avLst/>
          </a:prstGeom>
          <a:noFill/>
        </p:spPr>
        <p:txBody>
          <a:bodyPr wrap="square" rtlCol="0">
            <a:spAutoFit/>
          </a:bodyPr>
          <a:lstStyle/>
          <a:p>
            <a:r>
              <a:rPr lang="en-GB" sz="2000" dirty="0" smtClean="0"/>
              <a:t>27 Domain units produced</a:t>
            </a:r>
          </a:p>
          <a:p>
            <a:endParaRPr lang="en-GB" sz="2000" dirty="0"/>
          </a:p>
          <a:p>
            <a:r>
              <a:rPr lang="en-GB" sz="2000" dirty="0" smtClean="0"/>
              <a:t>LLL : 30%</a:t>
            </a:r>
          </a:p>
          <a:p>
            <a:r>
              <a:rPr lang="en-GB" sz="2000" dirty="0" smtClean="0"/>
              <a:t>HLM : 11%</a:t>
            </a:r>
          </a:p>
          <a:p>
            <a:r>
              <a:rPr lang="en-GB" sz="2000" dirty="0" smtClean="0"/>
              <a:t>LLM : 10%</a:t>
            </a:r>
          </a:p>
          <a:p>
            <a:endParaRPr lang="en-GB" sz="2000" dirty="0" smtClean="0"/>
          </a:p>
          <a:p>
            <a:endParaRPr lang="en-GB" sz="2000" dirty="0"/>
          </a:p>
        </p:txBody>
      </p:sp>
    </p:spTree>
    <p:extLst>
      <p:ext uri="{BB962C8B-B14F-4D97-AF65-F5344CB8AC3E}">
        <p14:creationId xmlns:p14="http://schemas.microsoft.com/office/powerpoint/2010/main" val="2006806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dirty="0" smtClean="0"/>
              <a:t>% Development domain WA</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21111699"/>
              </p:ext>
            </p:extLst>
          </p:nvPr>
        </p:nvGraphicFramePr>
        <p:xfrm>
          <a:off x="539552" y="1268760"/>
          <a:ext cx="8136905" cy="5466679"/>
        </p:xfrm>
        <a:graphic>
          <a:graphicData uri="http://schemas.openxmlformats.org/drawingml/2006/table">
            <a:tbl>
              <a:tblPr>
                <a:tableStyleId>{5C22544A-7EE6-4342-B048-85BDC9FD1C3A}</a:tableStyleId>
              </a:tblPr>
              <a:tblGrid>
                <a:gridCol w="658635"/>
                <a:gridCol w="343040"/>
                <a:gridCol w="397926"/>
                <a:gridCol w="562585"/>
                <a:gridCol w="548864"/>
                <a:gridCol w="507699"/>
                <a:gridCol w="548864"/>
                <a:gridCol w="658636"/>
                <a:gridCol w="507699"/>
                <a:gridCol w="480256"/>
                <a:gridCol w="548864"/>
                <a:gridCol w="384205"/>
                <a:gridCol w="548864"/>
                <a:gridCol w="452813"/>
                <a:gridCol w="480256"/>
                <a:gridCol w="507699"/>
              </a:tblGrid>
              <a:tr h="353851">
                <a:tc>
                  <a:txBody>
                    <a:bodyPr/>
                    <a:lstStyle/>
                    <a:p>
                      <a:pPr algn="l" fontAlgn="b"/>
                      <a:r>
                        <a:rPr lang="en-GB" sz="1100" b="1" u="none" strike="noStrike" dirty="0">
                          <a:effectLst/>
                        </a:rPr>
                        <a:t>Domain</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Mali</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Niger</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Senegal</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Burkina Faso</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Nigeria</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Gambia</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Guinea Bissau</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a:effectLst/>
                        </a:rPr>
                        <a:t>Guinea</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a:effectLst/>
                        </a:rPr>
                        <a:t>Benin</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Ghana</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a:effectLst/>
                        </a:rPr>
                        <a:t>Togo</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Cote d'Ivoire</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Sierra Leone</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Liberia</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l" fontAlgn="b"/>
                      <a:r>
                        <a:rPr lang="en-GB" sz="1100" b="1" u="none" strike="noStrike" dirty="0">
                          <a:effectLst/>
                        </a:rPr>
                        <a:t>West Africa</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LLL</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47</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53</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30</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LLM</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45</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5</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4</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4</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10</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LLH</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10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6</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3</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LMH</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6</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25</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1</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LMM</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67</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6</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1</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a:effectLst/>
                        </a:rPr>
                        <a:t>LHM</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72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17</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0</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a:effectLst/>
                        </a:rPr>
                        <a:t>LML</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64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0</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a:effectLst/>
                        </a:rPr>
                        <a:t>LHL</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99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0</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LHH</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66</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1</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a:effectLst/>
                        </a:rPr>
                        <a:t>MLM</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1</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6</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7</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MLH</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4</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3</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a:effectLst/>
                        </a:rPr>
                        <a:t>MMH</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7</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26</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3</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a:effectLst/>
                        </a:rPr>
                        <a:t>MMM</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6</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27</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3</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MHH</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66</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3</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a:effectLst/>
                        </a:rPr>
                        <a:t>MHM</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6</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66</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2</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a:effectLst/>
                        </a:rPr>
                        <a:t>MLL</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37</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16</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1</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MML</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74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0</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a:effectLst/>
                        </a:rPr>
                        <a:t>HLL</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7</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12</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3</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HLM</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8</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11</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a:effectLst/>
                        </a:rPr>
                        <a:t>HLH</a:t>
                      </a:r>
                      <a:endParaRPr lang="en-GB" sz="1100" b="1"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7</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5</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MHL</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81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0</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HMH</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3</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3</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HMM</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6</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6</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3</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4</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HHM</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3</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2</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4</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HHH</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5</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2</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3</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73315">
                <a:tc>
                  <a:txBody>
                    <a:bodyPr/>
                    <a:lstStyle/>
                    <a:p>
                      <a:pPr algn="l" fontAlgn="b"/>
                      <a:r>
                        <a:rPr lang="en-GB" sz="1100" b="1" u="none" strike="noStrike" dirty="0">
                          <a:effectLst/>
                        </a:rPr>
                        <a:t>HML</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9</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28</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1</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1</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1</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r h="180537">
                <a:tc>
                  <a:txBody>
                    <a:bodyPr/>
                    <a:lstStyle/>
                    <a:p>
                      <a:pPr algn="l" fontAlgn="b"/>
                      <a:r>
                        <a:rPr lang="en-GB" sz="1100" b="1" u="none" strike="noStrike" dirty="0">
                          <a:effectLst/>
                        </a:rPr>
                        <a:t>HHL</a:t>
                      </a:r>
                      <a:endParaRPr lang="en-GB" sz="11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55</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0</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3</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2</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14</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100" u="none" strike="noStrike" dirty="0">
                          <a:effectLst/>
                        </a:rPr>
                        <a:t>4</a:t>
                      </a:r>
                      <a:endParaRPr lang="en-GB" sz="1100" b="0"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c>
                  <a:txBody>
                    <a:bodyPr/>
                    <a:lstStyle/>
                    <a:p>
                      <a:pPr algn="ctr" fontAlgn="b"/>
                      <a:r>
                        <a:rPr lang="en-GB" sz="1200" b="1" u="none" strike="noStrike" dirty="0">
                          <a:effectLst/>
                        </a:rPr>
                        <a:t>1</a:t>
                      </a:r>
                      <a:endParaRPr lang="en-GB" sz="1200" b="1" i="0" u="none" strike="noStrike" dirty="0">
                        <a:solidFill>
                          <a:srgbClr val="000000"/>
                        </a:solidFill>
                        <a:effectLst/>
                        <a:latin typeface="Calibri"/>
                      </a:endParaRPr>
                    </a:p>
                  </a:txBody>
                  <a:tcPr marL="6484" marR="6484" marT="6484" marB="0" anchor="b">
                    <a:gradFill>
                      <a:gsLst>
                        <a:gs pos="0">
                          <a:srgbClr val="FFEFD1"/>
                        </a:gs>
                        <a:gs pos="30000">
                          <a:srgbClr val="F0EBD5"/>
                        </a:gs>
                        <a:gs pos="100000">
                          <a:srgbClr val="D1C39F"/>
                        </a:gs>
                      </a:gsLst>
                      <a:lin ang="5400000" scaled="0"/>
                    </a:gradFill>
                  </a:tcPr>
                </a:tc>
              </a:tr>
            </a:tbl>
          </a:graphicData>
        </a:graphic>
      </p:graphicFrame>
    </p:spTree>
    <p:extLst>
      <p:ext uri="{BB962C8B-B14F-4D97-AF65-F5344CB8AC3E}">
        <p14:creationId xmlns:p14="http://schemas.microsoft.com/office/powerpoint/2010/main" val="2397194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 Domain Ghana</a:t>
            </a:r>
            <a:endParaRPr lang="en-GB"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247380" y="1340768"/>
            <a:ext cx="4717108" cy="5642214"/>
          </a:xfrm>
        </p:spPr>
      </p:pic>
      <p:sp>
        <p:nvSpPr>
          <p:cNvPr id="3" name="TextBox 2"/>
          <p:cNvSpPr txBox="1"/>
          <p:nvPr/>
        </p:nvSpPr>
        <p:spPr>
          <a:xfrm>
            <a:off x="467544" y="1628800"/>
            <a:ext cx="3162982" cy="646331"/>
          </a:xfrm>
          <a:prstGeom prst="rect">
            <a:avLst/>
          </a:prstGeom>
          <a:noFill/>
        </p:spPr>
        <p:txBody>
          <a:bodyPr wrap="none" rtlCol="0">
            <a:spAutoFit/>
          </a:bodyPr>
          <a:lstStyle/>
          <a:p>
            <a:r>
              <a:rPr lang="en-GB" dirty="0" smtClean="0"/>
              <a:t>Africa RISING Intervention sites </a:t>
            </a:r>
          </a:p>
          <a:p>
            <a:r>
              <a:rPr lang="en-GB" dirty="0" smtClean="0"/>
              <a:t>In Ghana are in 3 regions</a:t>
            </a:r>
            <a:endParaRPr lang="en-GB" dirty="0"/>
          </a:p>
        </p:txBody>
      </p:sp>
    </p:spTree>
    <p:extLst>
      <p:ext uri="{BB962C8B-B14F-4D97-AF65-F5344CB8AC3E}">
        <p14:creationId xmlns:p14="http://schemas.microsoft.com/office/powerpoint/2010/main" val="3746576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Intervention sites in Ghana &amp; Domain</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35863067"/>
              </p:ext>
            </p:extLst>
          </p:nvPr>
        </p:nvGraphicFramePr>
        <p:xfrm>
          <a:off x="35496" y="1988840"/>
          <a:ext cx="3672408" cy="4709326"/>
        </p:xfrm>
        <a:graphic>
          <a:graphicData uri="http://schemas.openxmlformats.org/drawingml/2006/table">
            <a:tbl>
              <a:tblPr>
                <a:tableStyleId>{5C22544A-7EE6-4342-B048-85BDC9FD1C3A}</a:tableStyleId>
              </a:tblPr>
              <a:tblGrid>
                <a:gridCol w="917447"/>
                <a:gridCol w="670519"/>
                <a:gridCol w="903744"/>
                <a:gridCol w="597637"/>
                <a:gridCol w="583061"/>
              </a:tblGrid>
              <a:tr h="187221">
                <a:tc>
                  <a:txBody>
                    <a:bodyPr/>
                    <a:lstStyle/>
                    <a:p>
                      <a:pPr algn="l" fontAlgn="b"/>
                      <a:r>
                        <a:rPr lang="en-GB" sz="1200" b="1" u="none" strike="noStrike" dirty="0">
                          <a:effectLst/>
                        </a:rPr>
                        <a:t>Region</a:t>
                      </a:r>
                      <a:endParaRPr lang="en-GB" sz="1200" b="1" i="0" u="none" strike="noStrike" dirty="0">
                        <a:solidFill>
                          <a:srgbClr val="000000"/>
                        </a:solidFill>
                        <a:effectLst/>
                        <a:latin typeface="Calibri"/>
                      </a:endParaRPr>
                    </a:p>
                  </a:txBody>
                  <a:tcPr marL="7543" marR="7543" marT="7543" marB="0" anchor="b"/>
                </a:tc>
                <a:tc>
                  <a:txBody>
                    <a:bodyPr/>
                    <a:lstStyle/>
                    <a:p>
                      <a:pPr algn="l" fontAlgn="b"/>
                      <a:r>
                        <a:rPr lang="en-GB" sz="1200" b="1" u="none" strike="noStrike" dirty="0">
                          <a:effectLst/>
                        </a:rPr>
                        <a:t>District</a:t>
                      </a:r>
                      <a:endParaRPr lang="en-GB" sz="1200" b="1" i="0" u="none" strike="noStrike" dirty="0">
                        <a:solidFill>
                          <a:srgbClr val="000000"/>
                        </a:solidFill>
                        <a:effectLst/>
                        <a:latin typeface="Calibri"/>
                      </a:endParaRPr>
                    </a:p>
                  </a:txBody>
                  <a:tcPr marL="7543" marR="7543" marT="7543" marB="0" anchor="b"/>
                </a:tc>
                <a:tc>
                  <a:txBody>
                    <a:bodyPr/>
                    <a:lstStyle/>
                    <a:p>
                      <a:pPr algn="l" fontAlgn="b"/>
                      <a:r>
                        <a:rPr lang="en-GB" sz="1200" b="1" u="none" strike="noStrike" dirty="0">
                          <a:effectLst/>
                        </a:rPr>
                        <a:t>site Name</a:t>
                      </a:r>
                      <a:endParaRPr lang="en-GB" sz="1200" b="1" i="0" u="none" strike="noStrike" dirty="0">
                        <a:solidFill>
                          <a:srgbClr val="000000"/>
                        </a:solidFill>
                        <a:effectLst/>
                        <a:latin typeface="Calibri"/>
                      </a:endParaRPr>
                    </a:p>
                  </a:txBody>
                  <a:tcPr marL="7543" marR="7543" marT="7543" marB="0" anchor="b"/>
                </a:tc>
                <a:tc>
                  <a:txBody>
                    <a:bodyPr/>
                    <a:lstStyle/>
                    <a:p>
                      <a:pPr algn="l" fontAlgn="b"/>
                      <a:r>
                        <a:rPr lang="en-GB" sz="1200" b="1" u="none" strike="noStrike" dirty="0">
                          <a:effectLst/>
                        </a:rPr>
                        <a:t>Size</a:t>
                      </a:r>
                      <a:endParaRPr lang="en-GB" sz="1200" b="1" i="0" u="none" strike="noStrike" dirty="0">
                        <a:solidFill>
                          <a:srgbClr val="000000"/>
                        </a:solidFill>
                        <a:effectLst/>
                        <a:latin typeface="Calibri"/>
                      </a:endParaRPr>
                    </a:p>
                  </a:txBody>
                  <a:tcPr marL="7543" marR="7543" marT="7543" marB="0" anchor="b"/>
                </a:tc>
                <a:tc>
                  <a:txBody>
                    <a:bodyPr/>
                    <a:lstStyle/>
                    <a:p>
                      <a:pPr algn="l" fontAlgn="b"/>
                      <a:r>
                        <a:rPr lang="en-GB" sz="1200" b="1" u="none" strike="noStrike" dirty="0">
                          <a:effectLst/>
                        </a:rPr>
                        <a:t>Domain</a:t>
                      </a:r>
                      <a:endParaRPr lang="en-GB" sz="1200" b="1" i="0" u="none" strike="noStrike" dirty="0">
                        <a:solidFill>
                          <a:srgbClr val="000000"/>
                        </a:solidFill>
                        <a:effectLst/>
                        <a:latin typeface="Calibri"/>
                      </a:endParaRPr>
                    </a:p>
                  </a:txBody>
                  <a:tcPr marL="7543" marR="7543" marT="7543" marB="0" anchor="b"/>
                </a:tc>
              </a:tr>
              <a:tr h="187221">
                <a:tc>
                  <a:txBody>
                    <a:bodyPr/>
                    <a:lstStyle/>
                    <a:p>
                      <a:pPr algn="l" fontAlgn="b"/>
                      <a:r>
                        <a:rPr lang="en-GB" sz="1100" u="none" strike="noStrike" dirty="0">
                          <a:effectLst/>
                        </a:rPr>
                        <a:t>Northern</a:t>
                      </a:r>
                      <a:endParaRPr lang="en-GB" sz="1100" b="0" i="0" u="none" strike="noStrike" dirty="0">
                        <a:solidFill>
                          <a:srgbClr val="000000"/>
                        </a:solidFill>
                        <a:effectLst/>
                        <a:latin typeface="Calibri"/>
                      </a:endParaRPr>
                    </a:p>
                  </a:txBody>
                  <a:tcPr marL="7543" marR="7543" marT="7543" marB="0" anchor="b">
                    <a:solidFill>
                      <a:srgbClr val="DA26B3"/>
                    </a:solidFill>
                  </a:tcPr>
                </a:tc>
                <a:tc>
                  <a:txBody>
                    <a:bodyPr/>
                    <a:lstStyle/>
                    <a:p>
                      <a:pPr algn="l" fontAlgn="b"/>
                      <a:r>
                        <a:rPr lang="en-GB" sz="1100" u="none" strike="noStrike">
                          <a:effectLst/>
                        </a:rPr>
                        <a:t>Savelugu</a:t>
                      </a:r>
                      <a:endParaRPr lang="en-GB" sz="1100" b="0" i="0" u="none" strike="noStrike">
                        <a:solidFill>
                          <a:srgbClr val="000000"/>
                        </a:solidFill>
                        <a:effectLst/>
                        <a:latin typeface="Calibri"/>
                      </a:endParaRPr>
                    </a:p>
                  </a:txBody>
                  <a:tcPr marL="7543" marR="7543" marT="7543" marB="0" anchor="b">
                    <a:solidFill>
                      <a:srgbClr val="DA26B3"/>
                    </a:solidFill>
                  </a:tcPr>
                </a:tc>
                <a:tc>
                  <a:txBody>
                    <a:bodyPr/>
                    <a:lstStyle/>
                    <a:p>
                      <a:pPr algn="l" fontAlgn="b"/>
                      <a:r>
                        <a:rPr lang="en-GB" sz="1100" u="none" strike="noStrike">
                          <a:effectLst/>
                        </a:rPr>
                        <a:t>Manguli</a:t>
                      </a:r>
                      <a:endParaRPr lang="en-GB" sz="1100" b="0" i="0" u="none" strike="noStrike">
                        <a:solidFill>
                          <a:srgbClr val="000000"/>
                        </a:solidFill>
                        <a:effectLst/>
                        <a:latin typeface="Calibri"/>
                      </a:endParaRPr>
                    </a:p>
                  </a:txBody>
                  <a:tcPr marL="7543" marR="7543" marT="7543" marB="0" anchor="b">
                    <a:solidFill>
                      <a:srgbClr val="DA26B3"/>
                    </a:solidFill>
                  </a:tcPr>
                </a:tc>
                <a:tc>
                  <a:txBody>
                    <a:bodyPr/>
                    <a:lstStyle/>
                    <a:p>
                      <a:pPr algn="l" fontAlgn="b"/>
                      <a:r>
                        <a:rPr lang="en-GB" sz="1100" u="none" strike="noStrike">
                          <a:effectLst/>
                        </a:rPr>
                        <a:t>small</a:t>
                      </a:r>
                      <a:endParaRPr lang="en-GB" sz="1100" b="0" i="0" u="none" strike="noStrike">
                        <a:solidFill>
                          <a:srgbClr val="000000"/>
                        </a:solidFill>
                        <a:effectLst/>
                        <a:latin typeface="Calibri"/>
                      </a:endParaRPr>
                    </a:p>
                  </a:txBody>
                  <a:tcPr marL="7543" marR="7543" marT="7543" marB="0" anchor="b">
                    <a:solidFill>
                      <a:srgbClr val="DA26B3"/>
                    </a:solidFill>
                  </a:tcPr>
                </a:tc>
                <a:tc>
                  <a:txBody>
                    <a:bodyPr/>
                    <a:lstStyle/>
                    <a:p>
                      <a:pPr algn="l" fontAlgn="b"/>
                      <a:r>
                        <a:rPr lang="en-GB" sz="1100" u="none" strike="noStrike" dirty="0">
                          <a:effectLst/>
                        </a:rPr>
                        <a:t>HHH</a:t>
                      </a:r>
                      <a:endParaRPr lang="en-GB" sz="1100" b="0" i="0" u="none" strike="noStrike" dirty="0">
                        <a:solidFill>
                          <a:srgbClr val="000000"/>
                        </a:solidFill>
                        <a:effectLst/>
                        <a:latin typeface="Calibri"/>
                      </a:endParaRPr>
                    </a:p>
                  </a:txBody>
                  <a:tcPr marL="7543" marR="7543" marT="7543" marB="0" anchor="b">
                    <a:solidFill>
                      <a:srgbClr val="DA26B3"/>
                    </a:solidFill>
                  </a:tcPr>
                </a:tc>
              </a:tr>
              <a:tr h="187221">
                <a:tc>
                  <a:txBody>
                    <a:bodyPr/>
                    <a:lstStyle/>
                    <a:p>
                      <a:pPr algn="l" fontAlgn="b"/>
                      <a:r>
                        <a:rPr lang="en-GB" sz="1100" u="none" strike="noStrike" dirty="0">
                          <a:effectLst/>
                        </a:rPr>
                        <a:t>Upper East</a:t>
                      </a:r>
                      <a:endParaRPr lang="en-GB" sz="1100" b="0" i="0" u="none" strike="noStrike" dirty="0">
                        <a:solidFill>
                          <a:srgbClr val="000000"/>
                        </a:solidFill>
                        <a:effectLst/>
                        <a:latin typeface="Calibri"/>
                      </a:endParaRPr>
                    </a:p>
                  </a:txBody>
                  <a:tcPr marL="7543" marR="7543" marT="7543" marB="0" anchor="b">
                    <a:solidFill>
                      <a:srgbClr val="DA26B3"/>
                    </a:solidFill>
                  </a:tcPr>
                </a:tc>
                <a:tc>
                  <a:txBody>
                    <a:bodyPr/>
                    <a:lstStyle/>
                    <a:p>
                      <a:pPr algn="l" fontAlgn="b"/>
                      <a:r>
                        <a:rPr lang="en-GB" sz="1100" u="none" strike="noStrike" dirty="0" err="1">
                          <a:effectLst/>
                        </a:rPr>
                        <a:t>Kassena</a:t>
                      </a:r>
                      <a:endParaRPr lang="en-GB" sz="1100" b="0" i="0" u="none" strike="noStrike" dirty="0">
                        <a:solidFill>
                          <a:srgbClr val="000000"/>
                        </a:solidFill>
                        <a:effectLst/>
                        <a:latin typeface="Calibri"/>
                      </a:endParaRPr>
                    </a:p>
                  </a:txBody>
                  <a:tcPr marL="7543" marR="7543" marT="7543" marB="0" anchor="b">
                    <a:solidFill>
                      <a:srgbClr val="DA26B3"/>
                    </a:solidFill>
                  </a:tcPr>
                </a:tc>
                <a:tc>
                  <a:txBody>
                    <a:bodyPr/>
                    <a:lstStyle/>
                    <a:p>
                      <a:pPr algn="l" fontAlgn="b"/>
                      <a:r>
                        <a:rPr lang="en-GB" sz="1100" u="none" strike="noStrike" dirty="0" err="1">
                          <a:effectLst/>
                        </a:rPr>
                        <a:t>sabulungo</a:t>
                      </a:r>
                      <a:endParaRPr lang="en-GB" sz="1100" b="0" i="0" u="none" strike="noStrike" dirty="0">
                        <a:solidFill>
                          <a:srgbClr val="000000"/>
                        </a:solidFill>
                        <a:effectLst/>
                        <a:latin typeface="Calibri"/>
                      </a:endParaRPr>
                    </a:p>
                  </a:txBody>
                  <a:tcPr marL="7543" marR="7543" marT="7543" marB="0" anchor="b">
                    <a:solidFill>
                      <a:srgbClr val="DA26B3"/>
                    </a:solidFill>
                  </a:tcPr>
                </a:tc>
                <a:tc>
                  <a:txBody>
                    <a:bodyPr/>
                    <a:lstStyle/>
                    <a:p>
                      <a:pPr algn="l" fontAlgn="b"/>
                      <a:r>
                        <a:rPr lang="en-GB" sz="1100" u="none" strike="noStrike" dirty="0">
                          <a:effectLst/>
                        </a:rPr>
                        <a:t>Large</a:t>
                      </a:r>
                      <a:endParaRPr lang="en-GB" sz="1100" b="0" i="0" u="none" strike="noStrike" dirty="0">
                        <a:solidFill>
                          <a:srgbClr val="000000"/>
                        </a:solidFill>
                        <a:effectLst/>
                        <a:latin typeface="Calibri"/>
                      </a:endParaRPr>
                    </a:p>
                  </a:txBody>
                  <a:tcPr marL="7543" marR="7543" marT="7543" marB="0" anchor="b">
                    <a:solidFill>
                      <a:srgbClr val="DA26B3"/>
                    </a:solidFill>
                  </a:tcPr>
                </a:tc>
                <a:tc>
                  <a:txBody>
                    <a:bodyPr/>
                    <a:lstStyle/>
                    <a:p>
                      <a:pPr algn="l" fontAlgn="b"/>
                      <a:r>
                        <a:rPr lang="en-GB" sz="1100" u="none" strike="noStrike" dirty="0">
                          <a:effectLst/>
                        </a:rPr>
                        <a:t>HHH</a:t>
                      </a:r>
                      <a:endParaRPr lang="en-GB" sz="1100" b="0" i="0" u="none" strike="noStrike" dirty="0">
                        <a:solidFill>
                          <a:srgbClr val="000000"/>
                        </a:solidFill>
                        <a:effectLst/>
                        <a:latin typeface="Calibri"/>
                      </a:endParaRPr>
                    </a:p>
                  </a:txBody>
                  <a:tcPr marL="7543" marR="7543" marT="7543" marB="0" anchor="b">
                    <a:solidFill>
                      <a:srgbClr val="DA26B3"/>
                    </a:solidFill>
                  </a:tcPr>
                </a:tc>
              </a:tr>
              <a:tr h="187221">
                <a:tc>
                  <a:txBody>
                    <a:bodyPr/>
                    <a:lstStyle/>
                    <a:p>
                      <a:pPr algn="l" fontAlgn="b"/>
                      <a:r>
                        <a:rPr lang="en-GB" sz="1100" u="none" strike="noStrike" dirty="0">
                          <a:effectLst/>
                        </a:rPr>
                        <a:t>Upper West</a:t>
                      </a:r>
                      <a:endParaRPr lang="en-GB" sz="1100" b="0" i="0" u="none" strike="noStrike" dirty="0">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Wa West</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zanko</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Small</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HLH</a:t>
                      </a:r>
                      <a:endParaRPr lang="en-GB" sz="1100" b="0" i="0" u="none" strike="noStrike">
                        <a:solidFill>
                          <a:srgbClr val="000000"/>
                        </a:solidFill>
                        <a:effectLst/>
                        <a:latin typeface="Calibri"/>
                      </a:endParaRPr>
                    </a:p>
                  </a:txBody>
                  <a:tcPr marL="7543" marR="7543" marT="7543" marB="0" anchor="b">
                    <a:solidFill>
                      <a:srgbClr val="FFFF00"/>
                    </a:solidFill>
                  </a:tcPr>
                </a:tc>
              </a:tr>
              <a:tr h="187221">
                <a:tc>
                  <a:txBody>
                    <a:bodyPr/>
                    <a:lstStyle/>
                    <a:p>
                      <a:pPr algn="l" fontAlgn="b"/>
                      <a:r>
                        <a:rPr lang="en-GB" sz="1100" u="none" strike="noStrike" dirty="0">
                          <a:effectLst/>
                        </a:rPr>
                        <a:t>Upper West</a:t>
                      </a:r>
                      <a:endParaRPr lang="en-GB" sz="1100" b="0" i="0" u="none" strike="noStrike" dirty="0">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dirty="0" err="1">
                          <a:effectLst/>
                        </a:rPr>
                        <a:t>Wa</a:t>
                      </a:r>
                      <a:r>
                        <a:rPr lang="en-GB" sz="1100" u="none" strike="noStrike" dirty="0">
                          <a:effectLst/>
                        </a:rPr>
                        <a:t> West</a:t>
                      </a:r>
                      <a:endParaRPr lang="en-GB" sz="1100" b="0" i="0" u="none" strike="noStrike" dirty="0">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Pase</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small</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HLH</a:t>
                      </a:r>
                      <a:endParaRPr lang="en-GB" sz="1100" b="0" i="0" u="none" strike="noStrike">
                        <a:solidFill>
                          <a:srgbClr val="000000"/>
                        </a:solidFill>
                        <a:effectLst/>
                        <a:latin typeface="Calibri"/>
                      </a:endParaRPr>
                    </a:p>
                  </a:txBody>
                  <a:tcPr marL="7543" marR="7543" marT="7543" marB="0" anchor="b">
                    <a:solidFill>
                      <a:srgbClr val="FFFF00"/>
                    </a:solidFill>
                  </a:tcPr>
                </a:tc>
              </a:tr>
              <a:tr h="187221">
                <a:tc>
                  <a:txBody>
                    <a:bodyPr/>
                    <a:lstStyle/>
                    <a:p>
                      <a:pPr algn="l" fontAlgn="b"/>
                      <a:r>
                        <a:rPr lang="en-GB" sz="1100" u="none" strike="noStrike">
                          <a:effectLst/>
                        </a:rPr>
                        <a:t>Upper West</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dirty="0" err="1">
                          <a:effectLst/>
                        </a:rPr>
                        <a:t>Wa</a:t>
                      </a:r>
                      <a:r>
                        <a:rPr lang="en-GB" sz="1100" u="none" strike="noStrike" dirty="0">
                          <a:effectLst/>
                        </a:rPr>
                        <a:t> West</a:t>
                      </a:r>
                      <a:endParaRPr lang="en-GB" sz="1100" b="0" i="0" u="none" strike="noStrike" dirty="0">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dirty="0">
                          <a:effectLst/>
                        </a:rPr>
                        <a:t>Guo</a:t>
                      </a:r>
                      <a:endParaRPr lang="en-GB" sz="1100" b="0" i="0" u="none" strike="noStrike" dirty="0">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large</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HLH</a:t>
                      </a:r>
                      <a:endParaRPr lang="en-GB" sz="1100" b="0" i="0" u="none" strike="noStrike">
                        <a:solidFill>
                          <a:srgbClr val="000000"/>
                        </a:solidFill>
                        <a:effectLst/>
                        <a:latin typeface="Calibri"/>
                      </a:endParaRPr>
                    </a:p>
                  </a:txBody>
                  <a:tcPr marL="7543" marR="7543" marT="7543" marB="0" anchor="b">
                    <a:solidFill>
                      <a:srgbClr val="FFFF00"/>
                    </a:solidFill>
                  </a:tcPr>
                </a:tc>
              </a:tr>
              <a:tr h="187221">
                <a:tc>
                  <a:txBody>
                    <a:bodyPr/>
                    <a:lstStyle/>
                    <a:p>
                      <a:pPr algn="l" fontAlgn="b"/>
                      <a:r>
                        <a:rPr lang="en-GB" sz="1100" u="none" strike="noStrike">
                          <a:effectLst/>
                        </a:rPr>
                        <a:t>Upper West</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Wa West</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dirty="0" err="1">
                          <a:effectLst/>
                        </a:rPr>
                        <a:t>Siiriyin</a:t>
                      </a:r>
                      <a:endParaRPr lang="en-GB" sz="1100" b="0" i="0" u="none" strike="noStrike" dirty="0">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small</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HLH</a:t>
                      </a:r>
                      <a:endParaRPr lang="en-GB" sz="1100" b="0" i="0" u="none" strike="noStrike">
                        <a:solidFill>
                          <a:srgbClr val="000000"/>
                        </a:solidFill>
                        <a:effectLst/>
                        <a:latin typeface="Calibri"/>
                      </a:endParaRPr>
                    </a:p>
                  </a:txBody>
                  <a:tcPr marL="7543" marR="7543" marT="7543" marB="0" anchor="b">
                    <a:solidFill>
                      <a:srgbClr val="FFFF00"/>
                    </a:solidFill>
                  </a:tcPr>
                </a:tc>
              </a:tr>
              <a:tr h="187221">
                <a:tc>
                  <a:txBody>
                    <a:bodyPr/>
                    <a:lstStyle/>
                    <a:p>
                      <a:pPr algn="l" fontAlgn="b"/>
                      <a:r>
                        <a:rPr lang="en-GB" sz="1100" u="none" strike="noStrike">
                          <a:effectLst/>
                        </a:rPr>
                        <a:t>Upper West</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Nadowli</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dirty="0" err="1">
                          <a:effectLst/>
                        </a:rPr>
                        <a:t>Goli</a:t>
                      </a:r>
                      <a:endParaRPr lang="en-GB" sz="1100" b="0" i="0" u="none" strike="noStrike" dirty="0">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dirty="0">
                          <a:effectLst/>
                        </a:rPr>
                        <a:t>medium</a:t>
                      </a:r>
                      <a:endParaRPr lang="en-GB" sz="1100" b="0" i="0" u="none" strike="noStrike" dirty="0">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HLH</a:t>
                      </a:r>
                      <a:endParaRPr lang="en-GB" sz="1100" b="0" i="0" u="none" strike="noStrike">
                        <a:solidFill>
                          <a:srgbClr val="000000"/>
                        </a:solidFill>
                        <a:effectLst/>
                        <a:latin typeface="Calibri"/>
                      </a:endParaRPr>
                    </a:p>
                  </a:txBody>
                  <a:tcPr marL="7543" marR="7543" marT="7543" marB="0" anchor="b">
                    <a:solidFill>
                      <a:srgbClr val="FFFF00"/>
                    </a:solidFill>
                  </a:tcPr>
                </a:tc>
              </a:tr>
              <a:tr h="187221">
                <a:tc>
                  <a:txBody>
                    <a:bodyPr/>
                    <a:lstStyle/>
                    <a:p>
                      <a:pPr algn="l" fontAlgn="b"/>
                      <a:r>
                        <a:rPr lang="en-GB" sz="1100" u="none" strike="noStrike">
                          <a:effectLst/>
                        </a:rPr>
                        <a:t>Upper West</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Nadowli</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Papu</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dirty="0">
                          <a:effectLst/>
                        </a:rPr>
                        <a:t>large</a:t>
                      </a:r>
                      <a:endParaRPr lang="en-GB" sz="1100" b="0" i="0" u="none" strike="noStrike" dirty="0">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dirty="0">
                          <a:effectLst/>
                        </a:rPr>
                        <a:t>HLH</a:t>
                      </a:r>
                      <a:endParaRPr lang="en-GB" sz="1100" b="0" i="0" u="none" strike="noStrike" dirty="0">
                        <a:solidFill>
                          <a:srgbClr val="000000"/>
                        </a:solidFill>
                        <a:effectLst/>
                        <a:latin typeface="Calibri"/>
                      </a:endParaRPr>
                    </a:p>
                  </a:txBody>
                  <a:tcPr marL="7543" marR="7543" marT="7543" marB="0" anchor="b">
                    <a:solidFill>
                      <a:srgbClr val="FFFF00"/>
                    </a:solidFill>
                  </a:tcPr>
                </a:tc>
              </a:tr>
              <a:tr h="187221">
                <a:tc>
                  <a:txBody>
                    <a:bodyPr/>
                    <a:lstStyle/>
                    <a:p>
                      <a:pPr algn="l" fontAlgn="b"/>
                      <a:r>
                        <a:rPr lang="en-GB" sz="1100" u="none" strike="noStrike">
                          <a:effectLst/>
                        </a:rPr>
                        <a:t>Upper West</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Nadowli</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Gylli</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small</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dirty="0">
                          <a:effectLst/>
                        </a:rPr>
                        <a:t>HLH</a:t>
                      </a:r>
                      <a:endParaRPr lang="en-GB" sz="1100" b="0" i="0" u="none" strike="noStrike" dirty="0">
                        <a:solidFill>
                          <a:srgbClr val="000000"/>
                        </a:solidFill>
                        <a:effectLst/>
                        <a:latin typeface="Calibri"/>
                      </a:endParaRPr>
                    </a:p>
                  </a:txBody>
                  <a:tcPr marL="7543" marR="7543" marT="7543" marB="0" anchor="b">
                    <a:solidFill>
                      <a:srgbClr val="FFFF00"/>
                    </a:solidFill>
                  </a:tcPr>
                </a:tc>
              </a:tr>
              <a:tr h="212820">
                <a:tc>
                  <a:txBody>
                    <a:bodyPr/>
                    <a:lstStyle/>
                    <a:p>
                      <a:pPr algn="l" fontAlgn="b"/>
                      <a:r>
                        <a:rPr lang="en-GB" sz="1100" u="none" strike="noStrike">
                          <a:effectLst/>
                        </a:rPr>
                        <a:t>Upper West</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Nadowli</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Goriyiri</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a:effectLst/>
                        </a:rPr>
                        <a:t>small</a:t>
                      </a:r>
                      <a:endParaRPr lang="en-GB" sz="1100" b="0" i="0" u="none" strike="noStrike">
                        <a:solidFill>
                          <a:srgbClr val="000000"/>
                        </a:solidFill>
                        <a:effectLst/>
                        <a:latin typeface="Calibri"/>
                      </a:endParaRPr>
                    </a:p>
                  </a:txBody>
                  <a:tcPr marL="7543" marR="7543" marT="7543" marB="0" anchor="b">
                    <a:solidFill>
                      <a:srgbClr val="FFFF00"/>
                    </a:solidFill>
                  </a:tcPr>
                </a:tc>
                <a:tc>
                  <a:txBody>
                    <a:bodyPr/>
                    <a:lstStyle/>
                    <a:p>
                      <a:pPr algn="l" fontAlgn="b"/>
                      <a:r>
                        <a:rPr lang="en-GB" sz="1100" u="none" strike="noStrike" dirty="0">
                          <a:effectLst/>
                        </a:rPr>
                        <a:t>HLH</a:t>
                      </a:r>
                      <a:endParaRPr lang="en-GB" sz="1100" b="0" i="0" u="none" strike="noStrike" dirty="0">
                        <a:solidFill>
                          <a:srgbClr val="000000"/>
                        </a:solidFill>
                        <a:effectLst/>
                        <a:latin typeface="Calibri"/>
                      </a:endParaRPr>
                    </a:p>
                  </a:txBody>
                  <a:tcPr marL="7543" marR="7543" marT="7543" marB="0" anchor="b">
                    <a:solidFill>
                      <a:srgbClr val="FFFF00"/>
                    </a:solidFill>
                  </a:tcPr>
                </a:tc>
              </a:tr>
              <a:tr h="187221">
                <a:tc>
                  <a:txBody>
                    <a:bodyPr/>
                    <a:lstStyle/>
                    <a:p>
                      <a:pPr algn="l" fontAlgn="b"/>
                      <a:r>
                        <a:rPr lang="en-GB" sz="1100" u="none" strike="noStrike" dirty="0">
                          <a:effectLst/>
                        </a:rPr>
                        <a:t>Upper West</a:t>
                      </a:r>
                      <a:endParaRPr lang="en-GB" sz="1100" b="0" i="0" u="none" strike="noStrike" dirty="0">
                        <a:solidFill>
                          <a:srgbClr val="000000"/>
                        </a:solidFill>
                        <a:effectLst/>
                        <a:latin typeface="Calibri"/>
                      </a:endParaRPr>
                    </a:p>
                  </a:txBody>
                  <a:tcPr marL="7543" marR="7543" marT="7543" marB="0" anchor="b">
                    <a:solidFill>
                      <a:srgbClr val="3CE47C"/>
                    </a:solidFill>
                  </a:tcPr>
                </a:tc>
                <a:tc>
                  <a:txBody>
                    <a:bodyPr/>
                    <a:lstStyle/>
                    <a:p>
                      <a:pPr algn="l" fontAlgn="b"/>
                      <a:r>
                        <a:rPr lang="en-GB" sz="1100" u="none" strike="noStrike" dirty="0" err="1">
                          <a:effectLst/>
                        </a:rPr>
                        <a:t>Nadowli</a:t>
                      </a:r>
                      <a:endParaRPr lang="en-GB" sz="1100" b="0" i="0" u="none" strike="noStrike" dirty="0">
                        <a:solidFill>
                          <a:srgbClr val="000000"/>
                        </a:solidFill>
                        <a:effectLst/>
                        <a:latin typeface="Calibri"/>
                      </a:endParaRPr>
                    </a:p>
                  </a:txBody>
                  <a:tcPr marL="7543" marR="7543" marT="7543" marB="0" anchor="b">
                    <a:solidFill>
                      <a:srgbClr val="3CE47C"/>
                    </a:solidFill>
                  </a:tcPr>
                </a:tc>
                <a:tc>
                  <a:txBody>
                    <a:bodyPr/>
                    <a:lstStyle/>
                    <a:p>
                      <a:pPr algn="l" fontAlgn="b"/>
                      <a:r>
                        <a:rPr lang="en-GB" sz="1100" u="none" strike="noStrike" dirty="0" err="1">
                          <a:effectLst/>
                        </a:rPr>
                        <a:t>Natodori</a:t>
                      </a:r>
                      <a:endParaRPr lang="en-GB" sz="1100" b="0" i="0" u="none" strike="noStrike" dirty="0">
                        <a:solidFill>
                          <a:srgbClr val="000000"/>
                        </a:solidFill>
                        <a:effectLst/>
                        <a:latin typeface="Calibri"/>
                      </a:endParaRPr>
                    </a:p>
                  </a:txBody>
                  <a:tcPr marL="7543" marR="7543" marT="7543" marB="0" anchor="b">
                    <a:solidFill>
                      <a:srgbClr val="3CE47C"/>
                    </a:solidFill>
                  </a:tcPr>
                </a:tc>
                <a:tc>
                  <a:txBody>
                    <a:bodyPr/>
                    <a:lstStyle/>
                    <a:p>
                      <a:pPr algn="l" fontAlgn="b"/>
                      <a:r>
                        <a:rPr lang="en-GB" sz="1100" u="none" strike="noStrike" dirty="0">
                          <a:effectLst/>
                        </a:rPr>
                        <a:t>large</a:t>
                      </a:r>
                      <a:endParaRPr lang="en-GB" sz="1100" b="0" i="0" u="none" strike="noStrike" dirty="0">
                        <a:solidFill>
                          <a:srgbClr val="000000"/>
                        </a:solidFill>
                        <a:effectLst/>
                        <a:latin typeface="Calibri"/>
                      </a:endParaRPr>
                    </a:p>
                  </a:txBody>
                  <a:tcPr marL="7543" marR="7543" marT="7543" marB="0" anchor="b">
                    <a:solidFill>
                      <a:srgbClr val="3CE47C"/>
                    </a:solidFill>
                  </a:tcPr>
                </a:tc>
                <a:tc>
                  <a:txBody>
                    <a:bodyPr/>
                    <a:lstStyle/>
                    <a:p>
                      <a:pPr algn="l" fontAlgn="b"/>
                      <a:r>
                        <a:rPr lang="en-GB" sz="1100" u="none" strike="noStrike" dirty="0">
                          <a:effectLst/>
                        </a:rPr>
                        <a:t>HLM</a:t>
                      </a:r>
                      <a:endParaRPr lang="en-GB" sz="1100" b="0" i="0" u="none" strike="noStrike" dirty="0">
                        <a:solidFill>
                          <a:srgbClr val="000000"/>
                        </a:solidFill>
                        <a:effectLst/>
                        <a:latin typeface="Calibri"/>
                      </a:endParaRPr>
                    </a:p>
                  </a:txBody>
                  <a:tcPr marL="7543" marR="7543" marT="7543" marB="0" anchor="b">
                    <a:solidFill>
                      <a:srgbClr val="3CE47C"/>
                    </a:solidFill>
                  </a:tcPr>
                </a:tc>
              </a:tr>
              <a:tr h="187221">
                <a:tc>
                  <a:txBody>
                    <a:bodyPr/>
                    <a:lstStyle/>
                    <a:p>
                      <a:pPr algn="l" fontAlgn="b"/>
                      <a:r>
                        <a:rPr lang="en-GB" sz="1100" u="none" strike="noStrike" dirty="0">
                          <a:effectLst/>
                        </a:rPr>
                        <a:t>Northern</a:t>
                      </a:r>
                      <a:endParaRPr lang="en-GB" sz="1100" b="0" i="0" u="none" strike="noStrike" dirty="0">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Savelugu</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Tibali</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medium</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HMH</a:t>
                      </a:r>
                      <a:endParaRPr lang="en-GB" sz="1100" b="0" i="0" u="none" strike="noStrike">
                        <a:solidFill>
                          <a:srgbClr val="000000"/>
                        </a:solidFill>
                        <a:effectLst/>
                        <a:latin typeface="Calibri"/>
                      </a:endParaRPr>
                    </a:p>
                  </a:txBody>
                  <a:tcPr marL="7543" marR="7543" marT="7543" marB="0" anchor="b">
                    <a:solidFill>
                      <a:srgbClr val="00B0F0"/>
                    </a:solidFill>
                  </a:tcPr>
                </a:tc>
              </a:tr>
              <a:tr h="187221">
                <a:tc>
                  <a:txBody>
                    <a:bodyPr/>
                    <a:lstStyle/>
                    <a:p>
                      <a:pPr algn="l" fontAlgn="b"/>
                      <a:r>
                        <a:rPr lang="en-GB" sz="1100" u="none" strike="noStrike" dirty="0">
                          <a:effectLst/>
                        </a:rPr>
                        <a:t>Northern</a:t>
                      </a:r>
                      <a:endParaRPr lang="en-GB" sz="1100" b="0" i="0" u="none" strike="noStrike" dirty="0">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err="1">
                          <a:effectLst/>
                        </a:rPr>
                        <a:t>Savelugu</a:t>
                      </a:r>
                      <a:endParaRPr lang="en-GB" sz="1100" b="0" i="0" u="none" strike="noStrike" dirty="0">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Botingli</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small</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HMH</a:t>
                      </a:r>
                      <a:endParaRPr lang="en-GB" sz="1100" b="0" i="0" u="none" strike="noStrike">
                        <a:solidFill>
                          <a:srgbClr val="000000"/>
                        </a:solidFill>
                        <a:effectLst/>
                        <a:latin typeface="Calibri"/>
                      </a:endParaRPr>
                    </a:p>
                  </a:txBody>
                  <a:tcPr marL="7543" marR="7543" marT="7543" marB="0" anchor="b">
                    <a:solidFill>
                      <a:srgbClr val="00B0F0"/>
                    </a:solidFill>
                  </a:tcPr>
                </a:tc>
              </a:tr>
              <a:tr h="187221">
                <a:tc>
                  <a:txBody>
                    <a:bodyPr/>
                    <a:lstStyle/>
                    <a:p>
                      <a:pPr algn="l" fontAlgn="b"/>
                      <a:r>
                        <a:rPr lang="en-GB" sz="1100" u="none" strike="noStrike">
                          <a:effectLst/>
                        </a:rPr>
                        <a:t>Northern</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err="1">
                          <a:effectLst/>
                        </a:rPr>
                        <a:t>Savelugu</a:t>
                      </a:r>
                      <a:endParaRPr lang="en-GB" sz="1100" b="0" i="0" u="none" strike="noStrike" dirty="0">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err="1">
                          <a:effectLst/>
                        </a:rPr>
                        <a:t>Duko</a:t>
                      </a:r>
                      <a:endParaRPr lang="en-GB" sz="1100" b="0" i="0" u="none" strike="noStrike" dirty="0">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a:effectLst/>
                        </a:rPr>
                        <a:t>Medium</a:t>
                      </a:r>
                      <a:endParaRPr lang="en-GB" sz="1100" b="0" i="0" u="none" strike="noStrike" dirty="0">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HMH</a:t>
                      </a:r>
                      <a:endParaRPr lang="en-GB" sz="1100" b="0" i="0" u="none" strike="noStrike">
                        <a:solidFill>
                          <a:srgbClr val="000000"/>
                        </a:solidFill>
                        <a:effectLst/>
                        <a:latin typeface="Calibri"/>
                      </a:endParaRPr>
                    </a:p>
                  </a:txBody>
                  <a:tcPr marL="7543" marR="7543" marT="7543" marB="0" anchor="b">
                    <a:solidFill>
                      <a:srgbClr val="00B0F0"/>
                    </a:solidFill>
                  </a:tcPr>
                </a:tc>
              </a:tr>
              <a:tr h="187221">
                <a:tc>
                  <a:txBody>
                    <a:bodyPr/>
                    <a:lstStyle/>
                    <a:p>
                      <a:pPr algn="l" fontAlgn="b"/>
                      <a:r>
                        <a:rPr lang="en-GB" sz="1100" u="none" strike="noStrike">
                          <a:effectLst/>
                        </a:rPr>
                        <a:t>Northern</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Savelugu</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Tiborgunayili</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large</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a:effectLst/>
                        </a:rPr>
                        <a:t>HMH</a:t>
                      </a:r>
                      <a:endParaRPr lang="en-GB" sz="1100" b="0" i="0" u="none" strike="noStrike" dirty="0">
                        <a:solidFill>
                          <a:srgbClr val="000000"/>
                        </a:solidFill>
                        <a:effectLst/>
                        <a:latin typeface="Calibri"/>
                      </a:endParaRPr>
                    </a:p>
                  </a:txBody>
                  <a:tcPr marL="7543" marR="7543" marT="7543" marB="0" anchor="b">
                    <a:solidFill>
                      <a:srgbClr val="00B0F0"/>
                    </a:solidFill>
                  </a:tcPr>
                </a:tc>
              </a:tr>
              <a:tr h="187221">
                <a:tc>
                  <a:txBody>
                    <a:bodyPr/>
                    <a:lstStyle/>
                    <a:p>
                      <a:pPr algn="l" fontAlgn="b"/>
                      <a:r>
                        <a:rPr lang="en-GB" sz="1100" u="none" strike="noStrike">
                          <a:effectLst/>
                        </a:rPr>
                        <a:t>Northern</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Savelugu</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Tingoli</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large</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a:effectLst/>
                        </a:rPr>
                        <a:t>HMH</a:t>
                      </a:r>
                      <a:endParaRPr lang="en-GB" sz="1100" b="0" i="0" u="none" strike="noStrike" dirty="0">
                        <a:solidFill>
                          <a:srgbClr val="000000"/>
                        </a:solidFill>
                        <a:effectLst/>
                        <a:latin typeface="Calibri"/>
                      </a:endParaRPr>
                    </a:p>
                  </a:txBody>
                  <a:tcPr marL="7543" marR="7543" marT="7543" marB="0" anchor="b">
                    <a:solidFill>
                      <a:srgbClr val="00B0F0"/>
                    </a:solidFill>
                  </a:tcPr>
                </a:tc>
              </a:tr>
              <a:tr h="187221">
                <a:tc>
                  <a:txBody>
                    <a:bodyPr/>
                    <a:lstStyle/>
                    <a:p>
                      <a:pPr algn="l" fontAlgn="b"/>
                      <a:r>
                        <a:rPr lang="en-GB" sz="1100" u="none" strike="noStrike">
                          <a:effectLst/>
                        </a:rPr>
                        <a:t>Northern</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Savelugu</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kpirim</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small</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a:effectLst/>
                        </a:rPr>
                        <a:t>HMH</a:t>
                      </a:r>
                      <a:endParaRPr lang="en-GB" sz="1100" b="0" i="0" u="none" strike="noStrike" dirty="0">
                        <a:solidFill>
                          <a:srgbClr val="000000"/>
                        </a:solidFill>
                        <a:effectLst/>
                        <a:latin typeface="Calibri"/>
                      </a:endParaRPr>
                    </a:p>
                  </a:txBody>
                  <a:tcPr marL="7543" marR="7543" marT="7543" marB="0" anchor="b">
                    <a:solidFill>
                      <a:srgbClr val="00B0F0"/>
                    </a:solidFill>
                  </a:tcPr>
                </a:tc>
              </a:tr>
              <a:tr h="187221">
                <a:tc>
                  <a:txBody>
                    <a:bodyPr/>
                    <a:lstStyle/>
                    <a:p>
                      <a:pPr algn="l" fontAlgn="b"/>
                      <a:r>
                        <a:rPr lang="en-GB" sz="1100" u="none" strike="noStrike">
                          <a:effectLst/>
                        </a:rPr>
                        <a:t>Northern</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Savelugu</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Gbanjon</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medium</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a:effectLst/>
                        </a:rPr>
                        <a:t>HMH</a:t>
                      </a:r>
                      <a:endParaRPr lang="en-GB" sz="1100" b="0" i="0" u="none" strike="noStrike" dirty="0">
                        <a:solidFill>
                          <a:srgbClr val="000000"/>
                        </a:solidFill>
                        <a:effectLst/>
                        <a:latin typeface="Calibri"/>
                      </a:endParaRPr>
                    </a:p>
                  </a:txBody>
                  <a:tcPr marL="7543" marR="7543" marT="7543" marB="0" anchor="b">
                    <a:solidFill>
                      <a:srgbClr val="00B0F0"/>
                    </a:solidFill>
                  </a:tcPr>
                </a:tc>
              </a:tr>
              <a:tr h="187221">
                <a:tc>
                  <a:txBody>
                    <a:bodyPr/>
                    <a:lstStyle/>
                    <a:p>
                      <a:pPr algn="l" fontAlgn="b"/>
                      <a:r>
                        <a:rPr lang="en-GB" sz="1100" u="none" strike="noStrike">
                          <a:effectLst/>
                        </a:rPr>
                        <a:t>Upper East</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Kassena</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Gia</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Large</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a:effectLst/>
                        </a:rPr>
                        <a:t>HMH</a:t>
                      </a:r>
                      <a:endParaRPr lang="en-GB" sz="1100" b="0" i="0" u="none" strike="noStrike" dirty="0">
                        <a:solidFill>
                          <a:srgbClr val="000000"/>
                        </a:solidFill>
                        <a:effectLst/>
                        <a:latin typeface="Calibri"/>
                      </a:endParaRPr>
                    </a:p>
                  </a:txBody>
                  <a:tcPr marL="7543" marR="7543" marT="7543" marB="0" anchor="b">
                    <a:solidFill>
                      <a:srgbClr val="00B0F0"/>
                    </a:solidFill>
                  </a:tcPr>
                </a:tc>
              </a:tr>
              <a:tr h="187221">
                <a:tc>
                  <a:txBody>
                    <a:bodyPr/>
                    <a:lstStyle/>
                    <a:p>
                      <a:pPr algn="l" fontAlgn="b"/>
                      <a:r>
                        <a:rPr lang="en-GB" sz="1100" u="none" strike="noStrike">
                          <a:effectLst/>
                        </a:rPr>
                        <a:t>Upper East</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Kassena</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Nyangua</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medium</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a:effectLst/>
                        </a:rPr>
                        <a:t>HMH</a:t>
                      </a:r>
                      <a:endParaRPr lang="en-GB" sz="1100" b="0" i="0" u="none" strike="noStrike" dirty="0">
                        <a:solidFill>
                          <a:srgbClr val="000000"/>
                        </a:solidFill>
                        <a:effectLst/>
                        <a:latin typeface="Calibri"/>
                      </a:endParaRPr>
                    </a:p>
                  </a:txBody>
                  <a:tcPr marL="7543" marR="7543" marT="7543" marB="0" anchor="b">
                    <a:solidFill>
                      <a:srgbClr val="00B0F0"/>
                    </a:solidFill>
                  </a:tcPr>
                </a:tc>
              </a:tr>
              <a:tr h="187221">
                <a:tc>
                  <a:txBody>
                    <a:bodyPr/>
                    <a:lstStyle/>
                    <a:p>
                      <a:pPr algn="l" fontAlgn="b"/>
                      <a:r>
                        <a:rPr lang="en-GB" sz="1100" u="none" strike="noStrike">
                          <a:effectLst/>
                        </a:rPr>
                        <a:t>Upper East</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Kassena</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Tekuru</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Medium</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a:effectLst/>
                        </a:rPr>
                        <a:t>HMH</a:t>
                      </a:r>
                      <a:endParaRPr lang="en-GB" sz="1100" b="0" i="0" u="none" strike="noStrike" dirty="0">
                        <a:solidFill>
                          <a:srgbClr val="000000"/>
                        </a:solidFill>
                        <a:effectLst/>
                        <a:latin typeface="Calibri"/>
                      </a:endParaRPr>
                    </a:p>
                  </a:txBody>
                  <a:tcPr marL="7543" marR="7543" marT="7543" marB="0" anchor="b">
                    <a:solidFill>
                      <a:srgbClr val="00B0F0"/>
                    </a:solidFill>
                  </a:tcPr>
                </a:tc>
              </a:tr>
              <a:tr h="187221">
                <a:tc>
                  <a:txBody>
                    <a:bodyPr/>
                    <a:lstStyle/>
                    <a:p>
                      <a:pPr algn="l" fontAlgn="b"/>
                      <a:r>
                        <a:rPr lang="en-GB" sz="1100" u="none" strike="noStrike">
                          <a:effectLst/>
                        </a:rPr>
                        <a:t>Upper East</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Kassena</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Bonia</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a:effectLst/>
                        </a:rPr>
                        <a:t>Large</a:t>
                      </a:r>
                      <a:endParaRPr lang="en-GB" sz="1100" b="0" i="0" u="none" strike="noStrike">
                        <a:solidFill>
                          <a:srgbClr val="000000"/>
                        </a:solidFill>
                        <a:effectLst/>
                        <a:latin typeface="Calibri"/>
                      </a:endParaRPr>
                    </a:p>
                  </a:txBody>
                  <a:tcPr marL="7543" marR="7543" marT="7543" marB="0" anchor="b">
                    <a:solidFill>
                      <a:srgbClr val="00B0F0"/>
                    </a:solidFill>
                  </a:tcPr>
                </a:tc>
                <a:tc>
                  <a:txBody>
                    <a:bodyPr/>
                    <a:lstStyle/>
                    <a:p>
                      <a:pPr algn="l" fontAlgn="b"/>
                      <a:r>
                        <a:rPr lang="en-GB" sz="1100" u="none" strike="noStrike" dirty="0">
                          <a:effectLst/>
                        </a:rPr>
                        <a:t>HMH</a:t>
                      </a:r>
                      <a:endParaRPr lang="en-GB" sz="1100" b="0" i="0" u="none" strike="noStrike" dirty="0">
                        <a:solidFill>
                          <a:srgbClr val="000000"/>
                        </a:solidFill>
                        <a:effectLst/>
                        <a:latin typeface="Calibri"/>
                      </a:endParaRPr>
                    </a:p>
                  </a:txBody>
                  <a:tcPr marL="7543" marR="7543" marT="7543" marB="0" anchor="b">
                    <a:solidFill>
                      <a:srgbClr val="00B0F0"/>
                    </a:solidFill>
                  </a:tcPr>
                </a:tc>
              </a:tr>
              <a:tr h="187221">
                <a:tc>
                  <a:txBody>
                    <a:bodyPr/>
                    <a:lstStyle/>
                    <a:p>
                      <a:pPr algn="l" fontAlgn="b"/>
                      <a:r>
                        <a:rPr lang="en-GB" sz="1100" u="none" strike="noStrike" dirty="0">
                          <a:effectLst/>
                        </a:rPr>
                        <a:t>Northern</a:t>
                      </a:r>
                      <a:endParaRPr lang="en-GB" sz="1100" b="0" i="0" u="none" strike="noStrike" dirty="0">
                        <a:solidFill>
                          <a:srgbClr val="000000"/>
                        </a:solidFill>
                        <a:effectLst/>
                        <a:latin typeface="Calibri"/>
                      </a:endParaRPr>
                    </a:p>
                  </a:txBody>
                  <a:tcPr marL="7543" marR="7543" marT="7543" marB="0" anchor="b">
                    <a:solidFill>
                      <a:srgbClr val="FFC000"/>
                    </a:solidFill>
                  </a:tcPr>
                </a:tc>
                <a:tc>
                  <a:txBody>
                    <a:bodyPr/>
                    <a:lstStyle/>
                    <a:p>
                      <a:pPr algn="l" fontAlgn="b"/>
                      <a:r>
                        <a:rPr lang="en-GB" sz="1100" u="none" strike="noStrike">
                          <a:effectLst/>
                        </a:rPr>
                        <a:t>Savelugu</a:t>
                      </a:r>
                      <a:endParaRPr lang="en-GB" sz="1100" b="0" i="0" u="none" strike="noStrike">
                        <a:solidFill>
                          <a:srgbClr val="000000"/>
                        </a:solidFill>
                        <a:effectLst/>
                        <a:latin typeface="Calibri"/>
                      </a:endParaRPr>
                    </a:p>
                  </a:txBody>
                  <a:tcPr marL="7543" marR="7543" marT="7543" marB="0" anchor="b">
                    <a:solidFill>
                      <a:srgbClr val="FFC000"/>
                    </a:solidFill>
                  </a:tcPr>
                </a:tc>
                <a:tc>
                  <a:txBody>
                    <a:bodyPr/>
                    <a:lstStyle/>
                    <a:p>
                      <a:pPr algn="l" fontAlgn="b"/>
                      <a:r>
                        <a:rPr lang="en-GB" sz="1100" u="none" strike="noStrike">
                          <a:effectLst/>
                        </a:rPr>
                        <a:t>kpallung</a:t>
                      </a:r>
                      <a:endParaRPr lang="en-GB" sz="1100" b="0" i="0" u="none" strike="noStrike">
                        <a:solidFill>
                          <a:srgbClr val="000000"/>
                        </a:solidFill>
                        <a:effectLst/>
                        <a:latin typeface="Calibri"/>
                      </a:endParaRPr>
                    </a:p>
                  </a:txBody>
                  <a:tcPr marL="7543" marR="7543" marT="7543" marB="0" anchor="b">
                    <a:solidFill>
                      <a:srgbClr val="FFC000"/>
                    </a:solidFill>
                  </a:tcPr>
                </a:tc>
                <a:tc>
                  <a:txBody>
                    <a:bodyPr/>
                    <a:lstStyle/>
                    <a:p>
                      <a:pPr algn="l" fontAlgn="b"/>
                      <a:r>
                        <a:rPr lang="en-GB" sz="1100" u="none" strike="noStrike">
                          <a:effectLst/>
                        </a:rPr>
                        <a:t>medium</a:t>
                      </a:r>
                      <a:endParaRPr lang="en-GB" sz="1100" b="0" i="0" u="none" strike="noStrike">
                        <a:solidFill>
                          <a:srgbClr val="000000"/>
                        </a:solidFill>
                        <a:effectLst/>
                        <a:latin typeface="Calibri"/>
                      </a:endParaRPr>
                    </a:p>
                  </a:txBody>
                  <a:tcPr marL="7543" marR="7543" marT="7543" marB="0" anchor="b">
                    <a:solidFill>
                      <a:srgbClr val="FFC000"/>
                    </a:solidFill>
                  </a:tcPr>
                </a:tc>
                <a:tc>
                  <a:txBody>
                    <a:bodyPr/>
                    <a:lstStyle/>
                    <a:p>
                      <a:pPr algn="l" fontAlgn="b"/>
                      <a:r>
                        <a:rPr lang="en-GB" sz="1100" u="none" strike="noStrike">
                          <a:effectLst/>
                        </a:rPr>
                        <a:t>HMM</a:t>
                      </a:r>
                      <a:endParaRPr lang="en-GB" sz="1100" b="0" i="0" u="none" strike="noStrike">
                        <a:solidFill>
                          <a:srgbClr val="000000"/>
                        </a:solidFill>
                        <a:effectLst/>
                        <a:latin typeface="Calibri"/>
                      </a:endParaRPr>
                    </a:p>
                  </a:txBody>
                  <a:tcPr marL="7543" marR="7543" marT="7543" marB="0" anchor="b">
                    <a:solidFill>
                      <a:srgbClr val="FFC000"/>
                    </a:solidFill>
                  </a:tcPr>
                </a:tc>
              </a:tr>
              <a:tr h="187221">
                <a:tc>
                  <a:txBody>
                    <a:bodyPr/>
                    <a:lstStyle/>
                    <a:p>
                      <a:pPr algn="l" fontAlgn="b"/>
                      <a:r>
                        <a:rPr lang="en-GB" sz="1100" u="none" strike="noStrike" dirty="0">
                          <a:effectLst/>
                        </a:rPr>
                        <a:t>Northern</a:t>
                      </a:r>
                      <a:endParaRPr lang="en-GB" sz="1100" b="0" i="0" u="none" strike="noStrike" dirty="0">
                        <a:solidFill>
                          <a:srgbClr val="000000"/>
                        </a:solidFill>
                        <a:effectLst/>
                        <a:latin typeface="Calibri"/>
                      </a:endParaRPr>
                    </a:p>
                  </a:txBody>
                  <a:tcPr marL="7543" marR="7543" marT="7543" marB="0" anchor="b">
                    <a:solidFill>
                      <a:srgbClr val="FFC000"/>
                    </a:solidFill>
                  </a:tcPr>
                </a:tc>
                <a:tc>
                  <a:txBody>
                    <a:bodyPr/>
                    <a:lstStyle/>
                    <a:p>
                      <a:pPr algn="l" fontAlgn="b"/>
                      <a:r>
                        <a:rPr lang="en-GB" sz="1100" u="none" strike="noStrike" dirty="0" err="1">
                          <a:effectLst/>
                        </a:rPr>
                        <a:t>Savelugu</a:t>
                      </a:r>
                      <a:endParaRPr lang="en-GB" sz="1100" b="0" i="0" u="none" strike="noStrike" dirty="0">
                        <a:solidFill>
                          <a:srgbClr val="000000"/>
                        </a:solidFill>
                        <a:effectLst/>
                        <a:latin typeface="Calibri"/>
                      </a:endParaRPr>
                    </a:p>
                  </a:txBody>
                  <a:tcPr marL="7543" marR="7543" marT="7543" marB="0" anchor="b">
                    <a:solidFill>
                      <a:srgbClr val="FFC000"/>
                    </a:solidFill>
                  </a:tcPr>
                </a:tc>
                <a:tc>
                  <a:txBody>
                    <a:bodyPr/>
                    <a:lstStyle/>
                    <a:p>
                      <a:pPr algn="l" fontAlgn="b"/>
                      <a:r>
                        <a:rPr lang="en-GB" sz="1100" u="none" strike="noStrike" dirty="0" err="1">
                          <a:effectLst/>
                        </a:rPr>
                        <a:t>Cheyohi</a:t>
                      </a:r>
                      <a:r>
                        <a:rPr lang="en-GB" sz="1100" u="none" strike="noStrike" dirty="0">
                          <a:effectLst/>
                        </a:rPr>
                        <a:t> No2</a:t>
                      </a:r>
                      <a:endParaRPr lang="en-GB" sz="1100" b="0" i="0" u="none" strike="noStrike" dirty="0">
                        <a:solidFill>
                          <a:srgbClr val="000000"/>
                        </a:solidFill>
                        <a:effectLst/>
                        <a:latin typeface="Calibri"/>
                      </a:endParaRPr>
                    </a:p>
                  </a:txBody>
                  <a:tcPr marL="7543" marR="7543" marT="7543" marB="0" anchor="b">
                    <a:solidFill>
                      <a:srgbClr val="FFC000"/>
                    </a:solidFill>
                  </a:tcPr>
                </a:tc>
                <a:tc>
                  <a:txBody>
                    <a:bodyPr/>
                    <a:lstStyle/>
                    <a:p>
                      <a:pPr algn="l" fontAlgn="b"/>
                      <a:r>
                        <a:rPr lang="en-GB" sz="1100" u="none" strike="noStrike" dirty="0">
                          <a:effectLst/>
                        </a:rPr>
                        <a:t>small</a:t>
                      </a:r>
                      <a:endParaRPr lang="en-GB" sz="1100" b="0" i="0" u="none" strike="noStrike" dirty="0">
                        <a:solidFill>
                          <a:srgbClr val="000000"/>
                        </a:solidFill>
                        <a:effectLst/>
                        <a:latin typeface="Calibri"/>
                      </a:endParaRPr>
                    </a:p>
                  </a:txBody>
                  <a:tcPr marL="7543" marR="7543" marT="7543" marB="0" anchor="b">
                    <a:solidFill>
                      <a:srgbClr val="FFC000"/>
                    </a:solidFill>
                  </a:tcPr>
                </a:tc>
                <a:tc>
                  <a:txBody>
                    <a:bodyPr/>
                    <a:lstStyle/>
                    <a:p>
                      <a:pPr algn="l" fontAlgn="b"/>
                      <a:r>
                        <a:rPr lang="en-GB" sz="1100" u="none" strike="noStrike" dirty="0">
                          <a:effectLst/>
                        </a:rPr>
                        <a:t>HMM</a:t>
                      </a:r>
                      <a:endParaRPr lang="en-GB" sz="1100" b="0" i="0" u="none" strike="noStrike" dirty="0">
                        <a:solidFill>
                          <a:srgbClr val="000000"/>
                        </a:solidFill>
                        <a:effectLst/>
                        <a:latin typeface="Calibri"/>
                      </a:endParaRPr>
                    </a:p>
                  </a:txBody>
                  <a:tcPr marL="7543" marR="7543" marT="7543" marB="0" anchor="b">
                    <a:solidFill>
                      <a:srgbClr val="FFC000"/>
                    </a:solidFill>
                  </a:tcPr>
                </a:tc>
              </a:tr>
            </a:tbl>
          </a:graphicData>
        </a:graphic>
      </p:graphicFrame>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27376" y="2492896"/>
            <a:ext cx="5616624" cy="4320480"/>
          </a:xfrm>
          <a:prstGeom prst="rect">
            <a:avLst/>
          </a:prstGeom>
        </p:spPr>
      </p:pic>
      <p:sp>
        <p:nvSpPr>
          <p:cNvPr id="3" name="TextBox 2"/>
          <p:cNvSpPr txBox="1"/>
          <p:nvPr/>
        </p:nvSpPr>
        <p:spPr>
          <a:xfrm>
            <a:off x="107504" y="1484784"/>
            <a:ext cx="4315477" cy="369332"/>
          </a:xfrm>
          <a:prstGeom prst="rect">
            <a:avLst/>
          </a:prstGeom>
          <a:noFill/>
        </p:spPr>
        <p:txBody>
          <a:bodyPr wrap="none" rtlCol="0">
            <a:spAutoFit/>
          </a:bodyPr>
          <a:lstStyle/>
          <a:p>
            <a:r>
              <a:rPr lang="en-GB" dirty="0" smtClean="0"/>
              <a:t>25 sites in Ghana falls within 5 Dev. Domains</a:t>
            </a:r>
            <a:endParaRPr lang="en-GB" dirty="0"/>
          </a:p>
        </p:txBody>
      </p:sp>
    </p:spTree>
    <p:extLst>
      <p:ext uri="{BB962C8B-B14F-4D97-AF65-F5344CB8AC3E}">
        <p14:creationId xmlns:p14="http://schemas.microsoft.com/office/powerpoint/2010/main" val="17489814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HHH Domain similarity</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57398" y="1844824"/>
            <a:ext cx="6258194" cy="4813995"/>
          </a:xfrm>
        </p:spPr>
      </p:pic>
      <p:sp>
        <p:nvSpPr>
          <p:cNvPr id="7" name="TextBox 6"/>
          <p:cNvSpPr txBox="1"/>
          <p:nvPr/>
        </p:nvSpPr>
        <p:spPr>
          <a:xfrm>
            <a:off x="179512" y="4437112"/>
            <a:ext cx="2520280" cy="1200329"/>
          </a:xfrm>
          <a:prstGeom prst="rect">
            <a:avLst/>
          </a:prstGeom>
          <a:noFill/>
        </p:spPr>
        <p:txBody>
          <a:bodyPr wrap="square" rtlCol="0">
            <a:spAutoFit/>
          </a:bodyPr>
          <a:lstStyle/>
          <a:p>
            <a:r>
              <a:rPr lang="en-GB" b="1" dirty="0" smtClean="0"/>
              <a:t>Country  		(%)</a:t>
            </a:r>
          </a:p>
          <a:p>
            <a:r>
              <a:rPr lang="en-GB" dirty="0" smtClean="0"/>
              <a:t>Ghana   		9.8</a:t>
            </a:r>
          </a:p>
          <a:p>
            <a:r>
              <a:rPr lang="en-GB" dirty="0" smtClean="0"/>
              <a:t>Nigeria  		10.4</a:t>
            </a:r>
          </a:p>
          <a:p>
            <a:r>
              <a:rPr lang="en-GB" dirty="0" smtClean="0"/>
              <a:t>West Africa  	3.2</a:t>
            </a:r>
            <a:endParaRPr lang="en-GB" dirty="0"/>
          </a:p>
        </p:txBody>
      </p:sp>
      <p:sp>
        <p:nvSpPr>
          <p:cNvPr id="8" name="TextBox 7"/>
          <p:cNvSpPr txBox="1"/>
          <p:nvPr/>
        </p:nvSpPr>
        <p:spPr>
          <a:xfrm>
            <a:off x="251521" y="4005064"/>
            <a:ext cx="1770330" cy="369332"/>
          </a:xfrm>
          <a:prstGeom prst="rect">
            <a:avLst/>
          </a:prstGeom>
          <a:noFill/>
        </p:spPr>
        <p:txBody>
          <a:bodyPr wrap="square" rtlCol="0">
            <a:spAutoFit/>
          </a:bodyPr>
          <a:lstStyle/>
          <a:p>
            <a:r>
              <a:rPr lang="en-GB" dirty="0" smtClean="0"/>
              <a:t>HHH occurrence</a:t>
            </a:r>
            <a:endParaRPr lang="en-GB" dirty="0"/>
          </a:p>
        </p:txBody>
      </p:sp>
      <p:sp>
        <p:nvSpPr>
          <p:cNvPr id="3" name="TextBox 2"/>
          <p:cNvSpPr txBox="1"/>
          <p:nvPr/>
        </p:nvSpPr>
        <p:spPr>
          <a:xfrm>
            <a:off x="-22602" y="5877272"/>
            <a:ext cx="2996911" cy="923330"/>
          </a:xfrm>
          <a:prstGeom prst="rect">
            <a:avLst/>
          </a:prstGeom>
          <a:noFill/>
        </p:spPr>
        <p:txBody>
          <a:bodyPr wrap="none" rtlCol="0">
            <a:spAutoFit/>
          </a:bodyPr>
          <a:lstStyle/>
          <a:p>
            <a:r>
              <a:rPr lang="en-GB" dirty="0" smtClean="0"/>
              <a:t>Research results from the </a:t>
            </a:r>
          </a:p>
          <a:p>
            <a:r>
              <a:rPr lang="en-GB" dirty="0" smtClean="0"/>
              <a:t>2 sites represent about 3.2% </a:t>
            </a:r>
          </a:p>
          <a:p>
            <a:r>
              <a:rPr lang="en-GB" dirty="0" smtClean="0"/>
              <a:t>of West Africa</a:t>
            </a:r>
            <a:endParaRPr lang="en-GB" dirty="0"/>
          </a:p>
        </p:txBody>
      </p:sp>
      <p:sp>
        <p:nvSpPr>
          <p:cNvPr id="5" name="TextBox 4"/>
          <p:cNvSpPr txBox="1"/>
          <p:nvPr/>
        </p:nvSpPr>
        <p:spPr>
          <a:xfrm>
            <a:off x="30879" y="1703342"/>
            <a:ext cx="2668913" cy="1384995"/>
          </a:xfrm>
          <a:prstGeom prst="rect">
            <a:avLst/>
          </a:prstGeom>
          <a:noFill/>
        </p:spPr>
        <p:txBody>
          <a:bodyPr wrap="square" rtlCol="0">
            <a:spAutoFit/>
          </a:bodyPr>
          <a:lstStyle/>
          <a:p>
            <a:r>
              <a:rPr lang="en-GB" sz="2800" dirty="0" err="1" smtClean="0"/>
              <a:t>Manguli</a:t>
            </a:r>
            <a:r>
              <a:rPr lang="en-GB" sz="2800" dirty="0" smtClean="0"/>
              <a:t> &amp; </a:t>
            </a:r>
          </a:p>
          <a:p>
            <a:endParaRPr lang="en-GB" sz="2800" dirty="0"/>
          </a:p>
          <a:p>
            <a:r>
              <a:rPr lang="en-GB" sz="2800" dirty="0" err="1" smtClean="0"/>
              <a:t>Sabulungo</a:t>
            </a:r>
            <a:endParaRPr lang="en-GB" sz="2800" dirty="0"/>
          </a:p>
        </p:txBody>
      </p:sp>
    </p:spTree>
    <p:extLst>
      <p:ext uri="{BB962C8B-B14F-4D97-AF65-F5344CB8AC3E}">
        <p14:creationId xmlns:p14="http://schemas.microsoft.com/office/powerpoint/2010/main" val="1228666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HLM Domain similarity</a:t>
            </a:r>
            <a:endParaRPr lang="en-GB" dirty="0"/>
          </a:p>
        </p:txBody>
      </p:sp>
      <p:sp>
        <p:nvSpPr>
          <p:cNvPr id="7" name="TextBox 6"/>
          <p:cNvSpPr txBox="1"/>
          <p:nvPr/>
        </p:nvSpPr>
        <p:spPr>
          <a:xfrm>
            <a:off x="35496" y="2348880"/>
            <a:ext cx="2520280" cy="1754326"/>
          </a:xfrm>
          <a:prstGeom prst="rect">
            <a:avLst/>
          </a:prstGeom>
          <a:noFill/>
        </p:spPr>
        <p:txBody>
          <a:bodyPr wrap="square" rtlCol="0">
            <a:spAutoFit/>
          </a:bodyPr>
          <a:lstStyle/>
          <a:p>
            <a:r>
              <a:rPr lang="en-GB" b="1" dirty="0" smtClean="0"/>
              <a:t>Country  		(%)</a:t>
            </a:r>
          </a:p>
          <a:p>
            <a:r>
              <a:rPr lang="en-GB" dirty="0" smtClean="0"/>
              <a:t>Ghana   		27.5</a:t>
            </a:r>
          </a:p>
          <a:p>
            <a:r>
              <a:rPr lang="en-GB" dirty="0" smtClean="0"/>
              <a:t>Nigeria  		8.6</a:t>
            </a:r>
          </a:p>
          <a:p>
            <a:r>
              <a:rPr lang="en-GB" dirty="0" smtClean="0"/>
              <a:t>Guinea		49</a:t>
            </a:r>
          </a:p>
          <a:p>
            <a:r>
              <a:rPr lang="en-GB" dirty="0" smtClean="0"/>
              <a:t>Cote </a:t>
            </a:r>
            <a:r>
              <a:rPr lang="en-GB" dirty="0" err="1" smtClean="0"/>
              <a:t>D’voire</a:t>
            </a:r>
            <a:r>
              <a:rPr lang="en-GB" dirty="0" smtClean="0"/>
              <a:t> 	34</a:t>
            </a:r>
          </a:p>
          <a:p>
            <a:r>
              <a:rPr lang="en-GB" dirty="0" smtClean="0"/>
              <a:t>West Africa  	10.7</a:t>
            </a:r>
            <a:endParaRPr lang="en-GB" dirty="0"/>
          </a:p>
        </p:txBody>
      </p:sp>
      <p:pic>
        <p:nvPicPr>
          <p:cNvPr id="13" name="Content Placeholder 1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43808" y="1999918"/>
            <a:ext cx="6243792" cy="4802917"/>
          </a:xfrm>
        </p:spPr>
      </p:pic>
      <p:sp>
        <p:nvSpPr>
          <p:cNvPr id="3" name="TextBox 2"/>
          <p:cNvSpPr txBox="1"/>
          <p:nvPr/>
        </p:nvSpPr>
        <p:spPr>
          <a:xfrm>
            <a:off x="35496" y="1772816"/>
            <a:ext cx="2520280" cy="369332"/>
          </a:xfrm>
          <a:prstGeom prst="rect">
            <a:avLst/>
          </a:prstGeom>
          <a:noFill/>
        </p:spPr>
        <p:txBody>
          <a:bodyPr wrap="square" rtlCol="0">
            <a:spAutoFit/>
          </a:bodyPr>
          <a:lstStyle/>
          <a:p>
            <a:r>
              <a:rPr lang="en-GB" dirty="0" err="1" smtClean="0"/>
              <a:t>Natodori</a:t>
            </a:r>
            <a:r>
              <a:rPr lang="en-GB" dirty="0" smtClean="0"/>
              <a:t> (Upper West)</a:t>
            </a:r>
            <a:endParaRPr lang="en-GB" dirty="0"/>
          </a:p>
        </p:txBody>
      </p:sp>
      <p:sp>
        <p:nvSpPr>
          <p:cNvPr id="4" name="TextBox 3"/>
          <p:cNvSpPr txBox="1"/>
          <p:nvPr/>
        </p:nvSpPr>
        <p:spPr>
          <a:xfrm>
            <a:off x="-15407" y="4581126"/>
            <a:ext cx="2859216" cy="936106"/>
          </a:xfrm>
          <a:prstGeom prst="rect">
            <a:avLst/>
          </a:prstGeom>
          <a:noFill/>
        </p:spPr>
        <p:txBody>
          <a:bodyPr wrap="square" rtlCol="0">
            <a:spAutoFit/>
          </a:bodyPr>
          <a:lstStyle/>
          <a:p>
            <a:r>
              <a:rPr lang="en-GB" dirty="0" smtClean="0"/>
              <a:t>… represents about 11% </a:t>
            </a:r>
          </a:p>
          <a:p>
            <a:r>
              <a:rPr lang="en-GB" dirty="0" smtClean="0"/>
              <a:t>of west Africa and 49 % Guinea, 34 % of Cote </a:t>
            </a:r>
            <a:r>
              <a:rPr lang="en-GB" dirty="0" err="1" smtClean="0"/>
              <a:t>d’voire</a:t>
            </a:r>
            <a:endParaRPr lang="en-GB" dirty="0"/>
          </a:p>
        </p:txBody>
      </p:sp>
    </p:spTree>
    <p:extLst>
      <p:ext uri="{BB962C8B-B14F-4D97-AF65-F5344CB8AC3E}">
        <p14:creationId xmlns:p14="http://schemas.microsoft.com/office/powerpoint/2010/main" val="3747726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HLH Domain similarity</a:t>
            </a:r>
            <a:endParaRPr lang="en-GB" dirty="0"/>
          </a:p>
        </p:txBody>
      </p:sp>
      <p:sp>
        <p:nvSpPr>
          <p:cNvPr id="7" name="TextBox 6"/>
          <p:cNvSpPr txBox="1"/>
          <p:nvPr/>
        </p:nvSpPr>
        <p:spPr>
          <a:xfrm>
            <a:off x="179512" y="4437112"/>
            <a:ext cx="2520280" cy="1754326"/>
          </a:xfrm>
          <a:prstGeom prst="rect">
            <a:avLst/>
          </a:prstGeom>
          <a:noFill/>
        </p:spPr>
        <p:txBody>
          <a:bodyPr wrap="square" rtlCol="0">
            <a:spAutoFit/>
          </a:bodyPr>
          <a:lstStyle/>
          <a:p>
            <a:r>
              <a:rPr lang="en-GB" b="1" dirty="0" smtClean="0"/>
              <a:t>Country  		(%)</a:t>
            </a:r>
          </a:p>
          <a:p>
            <a:r>
              <a:rPr lang="en-GB" dirty="0" smtClean="0"/>
              <a:t>Ghana   		10</a:t>
            </a:r>
          </a:p>
          <a:p>
            <a:r>
              <a:rPr lang="en-GB" dirty="0" smtClean="0"/>
              <a:t>Nigeria  		3.8</a:t>
            </a:r>
          </a:p>
          <a:p>
            <a:r>
              <a:rPr lang="en-GB" dirty="0" smtClean="0"/>
              <a:t>Guinea 		23.3</a:t>
            </a:r>
          </a:p>
          <a:p>
            <a:r>
              <a:rPr lang="en-GB" dirty="0" smtClean="0"/>
              <a:t>Liberia 		15</a:t>
            </a:r>
          </a:p>
          <a:p>
            <a:r>
              <a:rPr lang="en-GB" dirty="0" smtClean="0"/>
              <a:t>West Africa  	4.5</a:t>
            </a:r>
            <a:endParaRPr lang="en-GB" dirty="0"/>
          </a:p>
        </p:txBody>
      </p:sp>
      <p:sp>
        <p:nvSpPr>
          <p:cNvPr id="8" name="TextBox 7"/>
          <p:cNvSpPr txBox="1"/>
          <p:nvPr/>
        </p:nvSpPr>
        <p:spPr>
          <a:xfrm>
            <a:off x="251521" y="4005064"/>
            <a:ext cx="1770330" cy="369332"/>
          </a:xfrm>
          <a:prstGeom prst="rect">
            <a:avLst/>
          </a:prstGeom>
          <a:noFill/>
        </p:spPr>
        <p:txBody>
          <a:bodyPr wrap="square" rtlCol="0">
            <a:spAutoFit/>
          </a:bodyPr>
          <a:lstStyle/>
          <a:p>
            <a:r>
              <a:rPr lang="en-GB" dirty="0" smtClean="0"/>
              <a:t>HHH occurrence</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895977108"/>
              </p:ext>
            </p:extLst>
          </p:nvPr>
        </p:nvGraphicFramePr>
        <p:xfrm>
          <a:off x="154950" y="1916832"/>
          <a:ext cx="2472834" cy="2457560"/>
        </p:xfrm>
        <a:graphic>
          <a:graphicData uri="http://schemas.openxmlformats.org/drawingml/2006/table">
            <a:tbl>
              <a:tblPr>
                <a:tableStyleId>{5C22544A-7EE6-4342-B048-85BDC9FD1C3A}</a:tableStyleId>
              </a:tblPr>
              <a:tblGrid>
                <a:gridCol w="891566"/>
                <a:gridCol w="740168"/>
                <a:gridCol w="841100"/>
              </a:tblGrid>
              <a:tr h="441896">
                <a:tc>
                  <a:txBody>
                    <a:bodyPr/>
                    <a:lstStyle/>
                    <a:p>
                      <a:pPr algn="l" fontAlgn="b"/>
                      <a:r>
                        <a:rPr lang="en-GB" sz="1400" u="none" strike="noStrike" dirty="0">
                          <a:effectLst/>
                        </a:rPr>
                        <a:t>Region</a:t>
                      </a:r>
                      <a:endParaRPr lang="en-GB" sz="1400" b="0" i="0" u="none" strike="noStrike" dirty="0">
                        <a:solidFill>
                          <a:srgbClr val="000000"/>
                        </a:solidFill>
                        <a:effectLst/>
                        <a:latin typeface="Calibri"/>
                      </a:endParaRPr>
                    </a:p>
                  </a:txBody>
                  <a:tcPr marL="7620" marR="7620" marT="7620" marB="0" anchor="b"/>
                </a:tc>
                <a:tc>
                  <a:txBody>
                    <a:bodyPr/>
                    <a:lstStyle/>
                    <a:p>
                      <a:pPr algn="l" fontAlgn="b"/>
                      <a:r>
                        <a:rPr lang="en-GB" sz="1400" u="none" strike="noStrike" dirty="0">
                          <a:effectLst/>
                        </a:rPr>
                        <a:t>District</a:t>
                      </a:r>
                      <a:endParaRPr lang="en-GB" sz="1400" b="0" i="0" u="none" strike="noStrike" dirty="0">
                        <a:solidFill>
                          <a:srgbClr val="000000"/>
                        </a:solidFill>
                        <a:effectLst/>
                        <a:latin typeface="Calibri"/>
                      </a:endParaRPr>
                    </a:p>
                  </a:txBody>
                  <a:tcPr marL="7620" marR="7620" marT="7620" marB="0" anchor="b"/>
                </a:tc>
                <a:tc>
                  <a:txBody>
                    <a:bodyPr/>
                    <a:lstStyle/>
                    <a:p>
                      <a:pPr algn="l" fontAlgn="b"/>
                      <a:r>
                        <a:rPr lang="en-GB" sz="1400" u="none" strike="noStrike" dirty="0">
                          <a:effectLst/>
                        </a:rPr>
                        <a:t>site Name</a:t>
                      </a:r>
                      <a:endParaRPr lang="en-GB" sz="1400" b="0" i="0" u="none" strike="noStrike" dirty="0">
                        <a:solidFill>
                          <a:srgbClr val="000000"/>
                        </a:solidFill>
                        <a:effectLst/>
                        <a:latin typeface="Calibri"/>
                      </a:endParaRPr>
                    </a:p>
                  </a:txBody>
                  <a:tcPr marL="7620" marR="7620" marT="7620" marB="0" anchor="b"/>
                </a:tc>
              </a:tr>
              <a:tr h="441896">
                <a:tc>
                  <a:txBody>
                    <a:bodyPr/>
                    <a:lstStyle/>
                    <a:p>
                      <a:pPr algn="l" fontAlgn="b"/>
                      <a:r>
                        <a:rPr lang="en-GB" sz="1400" u="none" strike="noStrike">
                          <a:effectLst/>
                        </a:rPr>
                        <a:t>Upper West</a:t>
                      </a:r>
                      <a:endParaRPr lang="en-GB" sz="1400" b="0" i="0" u="none" strike="noStrike">
                        <a:solidFill>
                          <a:srgbClr val="000000"/>
                        </a:solidFill>
                        <a:effectLst/>
                        <a:latin typeface="Calibri"/>
                      </a:endParaRPr>
                    </a:p>
                  </a:txBody>
                  <a:tcPr marL="7620" marR="7620" marT="7620" marB="0" anchor="b"/>
                </a:tc>
                <a:tc>
                  <a:txBody>
                    <a:bodyPr/>
                    <a:lstStyle/>
                    <a:p>
                      <a:pPr algn="l" fontAlgn="b"/>
                      <a:r>
                        <a:rPr lang="en-GB" sz="1400" u="none" strike="noStrike">
                          <a:effectLst/>
                        </a:rPr>
                        <a:t>Wa West</a:t>
                      </a:r>
                      <a:endParaRPr lang="en-GB" sz="1400" b="0" i="0" u="none" strike="noStrike">
                        <a:solidFill>
                          <a:srgbClr val="000000"/>
                        </a:solidFill>
                        <a:effectLst/>
                        <a:latin typeface="Calibri"/>
                      </a:endParaRPr>
                    </a:p>
                  </a:txBody>
                  <a:tcPr marL="7620" marR="7620" marT="7620" marB="0" anchor="b"/>
                </a:tc>
                <a:tc>
                  <a:txBody>
                    <a:bodyPr/>
                    <a:lstStyle/>
                    <a:p>
                      <a:pPr algn="l" fontAlgn="b"/>
                      <a:r>
                        <a:rPr lang="en-GB" sz="1400" u="none" strike="noStrike" dirty="0" err="1">
                          <a:effectLst/>
                        </a:rPr>
                        <a:t>Zanko</a:t>
                      </a:r>
                      <a:endParaRPr lang="en-GB" sz="1400" b="0" i="0" u="none" strike="noStrike" dirty="0">
                        <a:solidFill>
                          <a:srgbClr val="000000"/>
                        </a:solidFill>
                        <a:effectLst/>
                        <a:latin typeface="Calibri"/>
                      </a:endParaRPr>
                    </a:p>
                  </a:txBody>
                  <a:tcPr marL="7620" marR="7620" marT="7620" marB="0" anchor="b"/>
                </a:tc>
              </a:tr>
              <a:tr h="224824">
                <a:tc>
                  <a:txBody>
                    <a:bodyPr/>
                    <a:lstStyle/>
                    <a:p>
                      <a:pPr algn="l" fontAlgn="b"/>
                      <a:endParaRPr lang="en-GB" sz="1400" b="0" i="0" u="none" strike="noStrike">
                        <a:solidFill>
                          <a:srgbClr val="000000"/>
                        </a:solidFill>
                        <a:effectLst/>
                        <a:latin typeface="Calibri"/>
                      </a:endParaRPr>
                    </a:p>
                  </a:txBody>
                  <a:tcPr marL="7620" marR="7620" marT="7620" marB="0" anchor="b"/>
                </a:tc>
                <a:tc>
                  <a:txBody>
                    <a:bodyPr/>
                    <a:lstStyle/>
                    <a:p>
                      <a:pPr algn="l" fontAlgn="b"/>
                      <a:endParaRPr lang="en-GB" sz="1400" b="0" i="0" u="none" strike="noStrike">
                        <a:solidFill>
                          <a:srgbClr val="000000"/>
                        </a:solidFill>
                        <a:effectLst/>
                        <a:latin typeface="Calibri"/>
                      </a:endParaRPr>
                    </a:p>
                  </a:txBody>
                  <a:tcPr marL="7620" marR="7620" marT="7620" marB="0" anchor="b"/>
                </a:tc>
                <a:tc>
                  <a:txBody>
                    <a:bodyPr/>
                    <a:lstStyle/>
                    <a:p>
                      <a:pPr algn="l" fontAlgn="b"/>
                      <a:r>
                        <a:rPr lang="en-GB" sz="1400" u="none" strike="noStrike" dirty="0" err="1">
                          <a:effectLst/>
                        </a:rPr>
                        <a:t>Pase</a:t>
                      </a:r>
                      <a:endParaRPr lang="en-GB" sz="1400" b="0" i="0" u="none" strike="noStrike" dirty="0">
                        <a:solidFill>
                          <a:srgbClr val="000000"/>
                        </a:solidFill>
                        <a:effectLst/>
                        <a:latin typeface="Calibri"/>
                      </a:endParaRPr>
                    </a:p>
                  </a:txBody>
                  <a:tcPr marL="7620" marR="7620" marT="7620" marB="0" anchor="b"/>
                </a:tc>
              </a:tr>
              <a:tr h="224824">
                <a:tc>
                  <a:txBody>
                    <a:bodyPr/>
                    <a:lstStyle/>
                    <a:p>
                      <a:pPr algn="l" fontAlgn="b"/>
                      <a:endParaRPr lang="en-GB" sz="1400" b="0" i="0" u="none" strike="noStrike" dirty="0">
                        <a:solidFill>
                          <a:srgbClr val="000000"/>
                        </a:solidFill>
                        <a:effectLst/>
                        <a:latin typeface="Calibri"/>
                      </a:endParaRPr>
                    </a:p>
                  </a:txBody>
                  <a:tcPr marL="7620" marR="7620" marT="7620" marB="0" anchor="b"/>
                </a:tc>
                <a:tc>
                  <a:txBody>
                    <a:bodyPr/>
                    <a:lstStyle/>
                    <a:p>
                      <a:pPr algn="l" fontAlgn="b"/>
                      <a:endParaRPr lang="en-GB" sz="1400" b="0" i="0" u="none" strike="noStrike" dirty="0">
                        <a:solidFill>
                          <a:srgbClr val="000000"/>
                        </a:solidFill>
                        <a:effectLst/>
                        <a:latin typeface="Calibri"/>
                      </a:endParaRPr>
                    </a:p>
                  </a:txBody>
                  <a:tcPr marL="7620" marR="7620" marT="7620" marB="0" anchor="b"/>
                </a:tc>
                <a:tc>
                  <a:txBody>
                    <a:bodyPr/>
                    <a:lstStyle/>
                    <a:p>
                      <a:pPr algn="l" fontAlgn="b"/>
                      <a:r>
                        <a:rPr lang="en-GB" sz="1400" u="none" strike="noStrike" dirty="0">
                          <a:effectLst/>
                        </a:rPr>
                        <a:t>Guo</a:t>
                      </a:r>
                      <a:endParaRPr lang="en-GB" sz="1400" b="0" i="0" u="none" strike="noStrike" dirty="0">
                        <a:solidFill>
                          <a:srgbClr val="000000"/>
                        </a:solidFill>
                        <a:effectLst/>
                        <a:latin typeface="Calibri"/>
                      </a:endParaRPr>
                    </a:p>
                  </a:txBody>
                  <a:tcPr marL="7620" marR="7620" marT="7620" marB="0" anchor="b"/>
                </a:tc>
              </a:tr>
              <a:tr h="224824">
                <a:tc>
                  <a:txBody>
                    <a:bodyPr/>
                    <a:lstStyle/>
                    <a:p>
                      <a:pPr algn="l" fontAlgn="b"/>
                      <a:endParaRPr lang="en-GB" sz="1400" b="0" i="0" u="none" strike="noStrike">
                        <a:solidFill>
                          <a:srgbClr val="000000"/>
                        </a:solidFill>
                        <a:effectLst/>
                        <a:latin typeface="Calibri"/>
                      </a:endParaRPr>
                    </a:p>
                  </a:txBody>
                  <a:tcPr marL="7620" marR="7620" marT="7620" marB="0" anchor="b"/>
                </a:tc>
                <a:tc>
                  <a:txBody>
                    <a:bodyPr/>
                    <a:lstStyle/>
                    <a:p>
                      <a:pPr algn="l" fontAlgn="b"/>
                      <a:endParaRPr lang="en-GB" sz="1400" b="0" i="0" u="none" strike="noStrike">
                        <a:solidFill>
                          <a:srgbClr val="000000"/>
                        </a:solidFill>
                        <a:effectLst/>
                        <a:latin typeface="Calibri"/>
                      </a:endParaRPr>
                    </a:p>
                  </a:txBody>
                  <a:tcPr marL="7620" marR="7620" marT="7620" marB="0" anchor="b"/>
                </a:tc>
                <a:tc>
                  <a:txBody>
                    <a:bodyPr/>
                    <a:lstStyle/>
                    <a:p>
                      <a:pPr algn="l" fontAlgn="b"/>
                      <a:r>
                        <a:rPr lang="en-GB" sz="1400" u="none" strike="noStrike" dirty="0" err="1" smtClean="0">
                          <a:effectLst/>
                        </a:rPr>
                        <a:t>Siriyin</a:t>
                      </a:r>
                      <a:endParaRPr lang="en-GB" sz="1400" b="0" i="0" u="none" strike="noStrike" dirty="0">
                        <a:solidFill>
                          <a:srgbClr val="000000"/>
                        </a:solidFill>
                        <a:effectLst/>
                        <a:latin typeface="Calibri"/>
                      </a:endParaRPr>
                    </a:p>
                  </a:txBody>
                  <a:tcPr marL="7620" marR="7620" marT="7620" marB="0" anchor="b"/>
                </a:tc>
              </a:tr>
              <a:tr h="224824">
                <a:tc>
                  <a:txBody>
                    <a:bodyPr/>
                    <a:lstStyle/>
                    <a:p>
                      <a:pPr algn="l" fontAlgn="b"/>
                      <a:endParaRPr lang="en-GB" sz="1400" b="0" i="0" u="none" strike="noStrike">
                        <a:solidFill>
                          <a:srgbClr val="000000"/>
                        </a:solidFill>
                        <a:effectLst/>
                        <a:latin typeface="Calibri"/>
                      </a:endParaRPr>
                    </a:p>
                  </a:txBody>
                  <a:tcPr marL="7620" marR="7620" marT="7620" marB="0" anchor="b"/>
                </a:tc>
                <a:tc>
                  <a:txBody>
                    <a:bodyPr/>
                    <a:lstStyle/>
                    <a:p>
                      <a:pPr algn="l" fontAlgn="b"/>
                      <a:r>
                        <a:rPr lang="en-GB" sz="1400" u="none" strike="noStrike">
                          <a:effectLst/>
                        </a:rPr>
                        <a:t>Nadowli</a:t>
                      </a:r>
                      <a:endParaRPr lang="en-GB" sz="1400" b="0" i="0" u="none" strike="noStrike">
                        <a:solidFill>
                          <a:srgbClr val="000000"/>
                        </a:solidFill>
                        <a:effectLst/>
                        <a:latin typeface="Calibri"/>
                      </a:endParaRPr>
                    </a:p>
                  </a:txBody>
                  <a:tcPr marL="7620" marR="7620" marT="7620" marB="0" anchor="b"/>
                </a:tc>
                <a:tc>
                  <a:txBody>
                    <a:bodyPr/>
                    <a:lstStyle/>
                    <a:p>
                      <a:pPr algn="l" fontAlgn="b"/>
                      <a:r>
                        <a:rPr lang="en-GB" sz="1400" u="none" strike="noStrike" dirty="0" err="1">
                          <a:effectLst/>
                        </a:rPr>
                        <a:t>Goli</a:t>
                      </a:r>
                      <a:endParaRPr lang="en-GB" sz="1400" b="0" i="0" u="none" strike="noStrike" dirty="0">
                        <a:solidFill>
                          <a:srgbClr val="000000"/>
                        </a:solidFill>
                        <a:effectLst/>
                        <a:latin typeface="Calibri"/>
                      </a:endParaRPr>
                    </a:p>
                  </a:txBody>
                  <a:tcPr marL="7620" marR="7620" marT="7620" marB="0" anchor="b"/>
                </a:tc>
              </a:tr>
              <a:tr h="224824">
                <a:tc>
                  <a:txBody>
                    <a:bodyPr/>
                    <a:lstStyle/>
                    <a:p>
                      <a:pPr algn="l" fontAlgn="b"/>
                      <a:endParaRPr lang="en-GB" sz="1400" b="0" i="0" u="none" strike="noStrike">
                        <a:solidFill>
                          <a:srgbClr val="000000"/>
                        </a:solidFill>
                        <a:effectLst/>
                        <a:latin typeface="Calibri"/>
                      </a:endParaRPr>
                    </a:p>
                  </a:txBody>
                  <a:tcPr marL="7620" marR="7620" marT="7620" marB="0" anchor="b"/>
                </a:tc>
                <a:tc>
                  <a:txBody>
                    <a:bodyPr/>
                    <a:lstStyle/>
                    <a:p>
                      <a:pPr algn="l" fontAlgn="b"/>
                      <a:endParaRPr lang="en-GB" sz="1400" b="0" i="0" u="none" strike="noStrike">
                        <a:solidFill>
                          <a:srgbClr val="000000"/>
                        </a:solidFill>
                        <a:effectLst/>
                        <a:latin typeface="Calibri"/>
                      </a:endParaRPr>
                    </a:p>
                  </a:txBody>
                  <a:tcPr marL="7620" marR="7620" marT="7620" marB="0" anchor="b"/>
                </a:tc>
                <a:tc>
                  <a:txBody>
                    <a:bodyPr/>
                    <a:lstStyle/>
                    <a:p>
                      <a:pPr algn="l" fontAlgn="b"/>
                      <a:r>
                        <a:rPr lang="en-GB" sz="1400" u="none" strike="noStrike" dirty="0" err="1">
                          <a:effectLst/>
                        </a:rPr>
                        <a:t>Papu</a:t>
                      </a:r>
                      <a:endParaRPr lang="en-GB" sz="1400" b="0" i="0" u="none" strike="noStrike" dirty="0">
                        <a:solidFill>
                          <a:srgbClr val="000000"/>
                        </a:solidFill>
                        <a:effectLst/>
                        <a:latin typeface="Calibri"/>
                      </a:endParaRPr>
                    </a:p>
                  </a:txBody>
                  <a:tcPr marL="7620" marR="7620" marT="7620" marB="0" anchor="b"/>
                </a:tc>
              </a:tr>
              <a:tr h="224824">
                <a:tc>
                  <a:txBody>
                    <a:bodyPr/>
                    <a:lstStyle/>
                    <a:p>
                      <a:pPr algn="l" fontAlgn="b"/>
                      <a:endParaRPr lang="en-GB" sz="1400" b="0" i="0" u="none" strike="noStrike">
                        <a:solidFill>
                          <a:srgbClr val="000000"/>
                        </a:solidFill>
                        <a:effectLst/>
                        <a:latin typeface="Calibri"/>
                      </a:endParaRPr>
                    </a:p>
                  </a:txBody>
                  <a:tcPr marL="7620" marR="7620" marT="7620" marB="0" anchor="b"/>
                </a:tc>
                <a:tc>
                  <a:txBody>
                    <a:bodyPr/>
                    <a:lstStyle/>
                    <a:p>
                      <a:pPr algn="l" fontAlgn="b"/>
                      <a:endParaRPr lang="en-GB" sz="1400" b="0" i="0" u="none" strike="noStrike">
                        <a:solidFill>
                          <a:srgbClr val="000000"/>
                        </a:solidFill>
                        <a:effectLst/>
                        <a:latin typeface="Calibri"/>
                      </a:endParaRPr>
                    </a:p>
                  </a:txBody>
                  <a:tcPr marL="7620" marR="7620" marT="7620" marB="0" anchor="b"/>
                </a:tc>
                <a:tc>
                  <a:txBody>
                    <a:bodyPr/>
                    <a:lstStyle/>
                    <a:p>
                      <a:pPr algn="l" fontAlgn="b"/>
                      <a:r>
                        <a:rPr lang="en-GB" sz="1400" u="none" strike="noStrike" dirty="0" err="1">
                          <a:effectLst/>
                        </a:rPr>
                        <a:t>Gylli</a:t>
                      </a:r>
                      <a:endParaRPr lang="en-GB" sz="1400" b="0" i="0" u="none" strike="noStrike" dirty="0">
                        <a:solidFill>
                          <a:srgbClr val="000000"/>
                        </a:solidFill>
                        <a:effectLst/>
                        <a:latin typeface="Calibri"/>
                      </a:endParaRPr>
                    </a:p>
                  </a:txBody>
                  <a:tcPr marL="7620" marR="7620" marT="7620" marB="0" anchor="b"/>
                </a:tc>
              </a:tr>
              <a:tr h="224824">
                <a:tc>
                  <a:txBody>
                    <a:bodyPr/>
                    <a:lstStyle/>
                    <a:p>
                      <a:pPr algn="l" fontAlgn="b"/>
                      <a:endParaRPr lang="en-GB" sz="1400" b="0" i="0" u="none" strike="noStrike">
                        <a:solidFill>
                          <a:srgbClr val="000000"/>
                        </a:solidFill>
                        <a:effectLst/>
                        <a:latin typeface="Calibri"/>
                      </a:endParaRPr>
                    </a:p>
                  </a:txBody>
                  <a:tcPr marL="7620" marR="7620" marT="7620" marB="0" anchor="b"/>
                </a:tc>
                <a:tc>
                  <a:txBody>
                    <a:bodyPr/>
                    <a:lstStyle/>
                    <a:p>
                      <a:pPr algn="l" fontAlgn="b"/>
                      <a:endParaRPr lang="en-GB" sz="1400" b="0" i="0" u="none" strike="noStrike">
                        <a:solidFill>
                          <a:srgbClr val="000000"/>
                        </a:solidFill>
                        <a:effectLst/>
                        <a:latin typeface="Calibri"/>
                      </a:endParaRPr>
                    </a:p>
                  </a:txBody>
                  <a:tcPr marL="7620" marR="7620" marT="7620" marB="0" anchor="b"/>
                </a:tc>
                <a:tc>
                  <a:txBody>
                    <a:bodyPr/>
                    <a:lstStyle/>
                    <a:p>
                      <a:pPr algn="l" fontAlgn="b"/>
                      <a:r>
                        <a:rPr lang="en-GB" sz="1400" u="none" strike="noStrike" dirty="0" err="1">
                          <a:effectLst/>
                        </a:rPr>
                        <a:t>Goriyiri</a:t>
                      </a:r>
                      <a:endParaRPr lang="en-GB" sz="1400" b="0" i="0" u="none" strike="noStrike" dirty="0">
                        <a:solidFill>
                          <a:srgbClr val="000000"/>
                        </a:solidFill>
                        <a:effectLst/>
                        <a:latin typeface="Calibri"/>
                      </a:endParaRPr>
                    </a:p>
                  </a:txBody>
                  <a:tcPr marL="7620" marR="7620" marT="7620" marB="0" anchor="b"/>
                </a:tc>
              </a:tr>
            </a:tbl>
          </a:graphicData>
        </a:graphic>
      </p:graphicFrame>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52113" y="1916833"/>
            <a:ext cx="6391887" cy="4916836"/>
          </a:xfrm>
        </p:spPr>
      </p:pic>
      <p:sp>
        <p:nvSpPr>
          <p:cNvPr id="4" name="TextBox 3"/>
          <p:cNvSpPr txBox="1"/>
          <p:nvPr/>
        </p:nvSpPr>
        <p:spPr>
          <a:xfrm>
            <a:off x="35496" y="1484784"/>
            <a:ext cx="2946640" cy="369332"/>
          </a:xfrm>
          <a:prstGeom prst="rect">
            <a:avLst/>
          </a:prstGeom>
          <a:noFill/>
        </p:spPr>
        <p:txBody>
          <a:bodyPr wrap="none" rtlCol="0">
            <a:spAutoFit/>
          </a:bodyPr>
          <a:lstStyle/>
          <a:p>
            <a:r>
              <a:rPr lang="en-GB" dirty="0" smtClean="0"/>
              <a:t>8 Sites in </a:t>
            </a:r>
            <a:r>
              <a:rPr lang="en-GB" dirty="0" err="1" smtClean="0"/>
              <a:t>Wa</a:t>
            </a:r>
            <a:r>
              <a:rPr lang="en-GB" dirty="0" smtClean="0"/>
              <a:t> West &amp; </a:t>
            </a:r>
            <a:r>
              <a:rPr lang="en-GB" dirty="0" err="1" smtClean="0"/>
              <a:t>Nadowli</a:t>
            </a:r>
            <a:endParaRPr lang="en-GB" dirty="0"/>
          </a:p>
        </p:txBody>
      </p:sp>
    </p:spTree>
    <p:extLst>
      <p:ext uri="{BB962C8B-B14F-4D97-AF65-F5344CB8AC3E}">
        <p14:creationId xmlns:p14="http://schemas.microsoft.com/office/powerpoint/2010/main" val="602324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 of presentation</a:t>
            </a:r>
            <a:endParaRPr lang="en-GB" dirty="0"/>
          </a:p>
        </p:txBody>
      </p:sp>
      <p:sp>
        <p:nvSpPr>
          <p:cNvPr id="3" name="Content Placeholder 2"/>
          <p:cNvSpPr>
            <a:spLocks noGrp="1"/>
          </p:cNvSpPr>
          <p:nvPr>
            <p:ph idx="1"/>
          </p:nvPr>
        </p:nvSpPr>
        <p:spPr/>
        <p:txBody>
          <a:bodyPr/>
          <a:lstStyle/>
          <a:p>
            <a:r>
              <a:rPr lang="en-GB" dirty="0" smtClean="0"/>
              <a:t>Concept of Development Domain</a:t>
            </a:r>
          </a:p>
          <a:p>
            <a:r>
              <a:rPr lang="en-GB" dirty="0" smtClean="0"/>
              <a:t>Criteria for Development Domain</a:t>
            </a:r>
          </a:p>
          <a:p>
            <a:pPr lvl="1"/>
            <a:r>
              <a:rPr lang="en-GB" dirty="0"/>
              <a:t>Biophysical &amp; Socioeconomic </a:t>
            </a:r>
            <a:r>
              <a:rPr lang="en-GB" dirty="0" smtClean="0"/>
              <a:t>characteristics</a:t>
            </a:r>
          </a:p>
          <a:p>
            <a:r>
              <a:rPr lang="en-GB" dirty="0" smtClean="0"/>
              <a:t>Domain map of West Africa</a:t>
            </a:r>
          </a:p>
          <a:p>
            <a:r>
              <a:rPr lang="en-GB" dirty="0" smtClean="0"/>
              <a:t>Up scaling Research Results</a:t>
            </a:r>
            <a:endParaRPr lang="en-GB" dirty="0"/>
          </a:p>
        </p:txBody>
      </p:sp>
    </p:spTree>
    <p:extLst>
      <p:ext uri="{BB962C8B-B14F-4D97-AF65-F5344CB8AC3E}">
        <p14:creationId xmlns:p14="http://schemas.microsoft.com/office/powerpoint/2010/main" val="16548262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HMH Domain similarity</a:t>
            </a:r>
            <a:endParaRPr lang="en-GB" dirty="0"/>
          </a:p>
        </p:txBody>
      </p:sp>
      <p:sp>
        <p:nvSpPr>
          <p:cNvPr id="7" name="TextBox 6"/>
          <p:cNvSpPr txBox="1"/>
          <p:nvPr/>
        </p:nvSpPr>
        <p:spPr>
          <a:xfrm>
            <a:off x="179512" y="4437112"/>
            <a:ext cx="2520280" cy="1200329"/>
          </a:xfrm>
          <a:prstGeom prst="rect">
            <a:avLst/>
          </a:prstGeom>
          <a:noFill/>
        </p:spPr>
        <p:txBody>
          <a:bodyPr wrap="square" rtlCol="0">
            <a:spAutoFit/>
          </a:bodyPr>
          <a:lstStyle/>
          <a:p>
            <a:r>
              <a:rPr lang="en-GB" b="1" dirty="0" smtClean="0"/>
              <a:t>Country  		(%)</a:t>
            </a:r>
          </a:p>
          <a:p>
            <a:r>
              <a:rPr lang="en-GB" dirty="0" smtClean="0"/>
              <a:t>Ghana   		4.4</a:t>
            </a:r>
          </a:p>
          <a:p>
            <a:r>
              <a:rPr lang="en-GB" dirty="0" smtClean="0"/>
              <a:t>Nigeria  		4.9</a:t>
            </a:r>
          </a:p>
          <a:p>
            <a:r>
              <a:rPr lang="en-GB" dirty="0" smtClean="0"/>
              <a:t>West Africa  	2.6</a:t>
            </a:r>
            <a:endParaRPr lang="en-GB" dirty="0"/>
          </a:p>
        </p:txBody>
      </p:sp>
      <p:sp>
        <p:nvSpPr>
          <p:cNvPr id="8" name="TextBox 7"/>
          <p:cNvSpPr txBox="1"/>
          <p:nvPr/>
        </p:nvSpPr>
        <p:spPr>
          <a:xfrm>
            <a:off x="251521" y="4074216"/>
            <a:ext cx="1770330" cy="369332"/>
          </a:xfrm>
          <a:prstGeom prst="rect">
            <a:avLst/>
          </a:prstGeom>
          <a:noFill/>
        </p:spPr>
        <p:txBody>
          <a:bodyPr wrap="square" rtlCol="0">
            <a:spAutoFit/>
          </a:bodyPr>
          <a:lstStyle/>
          <a:p>
            <a:r>
              <a:rPr lang="en-GB" dirty="0" smtClean="0"/>
              <a:t>HMH occurrence</a:t>
            </a:r>
            <a:endParaRPr lang="en-GB" dirty="0"/>
          </a:p>
        </p:txBody>
      </p:sp>
      <p:pic>
        <p:nvPicPr>
          <p:cNvPr id="10" name="Content Placeholder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31840" y="2111414"/>
            <a:ext cx="5883752" cy="4525963"/>
          </a:xfrm>
        </p:spPr>
      </p:pic>
      <p:graphicFrame>
        <p:nvGraphicFramePr>
          <p:cNvPr id="11" name="Table 10"/>
          <p:cNvGraphicFramePr>
            <a:graphicFrameLocks noGrp="1"/>
          </p:cNvGraphicFramePr>
          <p:nvPr>
            <p:extLst>
              <p:ext uri="{D42A27DB-BD31-4B8C-83A1-F6EECF244321}">
                <p14:modId xmlns:p14="http://schemas.microsoft.com/office/powerpoint/2010/main" val="1112297763"/>
              </p:ext>
            </p:extLst>
          </p:nvPr>
        </p:nvGraphicFramePr>
        <p:xfrm>
          <a:off x="154948" y="1556792"/>
          <a:ext cx="2904883" cy="2520281"/>
        </p:xfrm>
        <a:graphic>
          <a:graphicData uri="http://schemas.openxmlformats.org/drawingml/2006/table">
            <a:tbl>
              <a:tblPr>
                <a:tableStyleId>{5C22544A-7EE6-4342-B048-85BDC9FD1C3A}</a:tableStyleId>
              </a:tblPr>
              <a:tblGrid>
                <a:gridCol w="1047339"/>
                <a:gridCol w="869489"/>
                <a:gridCol w="988055"/>
              </a:tblGrid>
              <a:tr h="195750">
                <a:tc>
                  <a:txBody>
                    <a:bodyPr/>
                    <a:lstStyle/>
                    <a:p>
                      <a:pPr algn="l" fontAlgn="b"/>
                      <a:r>
                        <a:rPr lang="en-GB" sz="1100" b="1" u="none" strike="noStrike" dirty="0">
                          <a:effectLst/>
                        </a:rPr>
                        <a:t>Region</a:t>
                      </a:r>
                      <a:endParaRPr lang="en-GB" sz="1100" b="1" i="0" u="none" strike="noStrike" dirty="0">
                        <a:solidFill>
                          <a:srgbClr val="000000"/>
                        </a:solidFill>
                        <a:effectLst/>
                        <a:latin typeface="Calibri"/>
                      </a:endParaRPr>
                    </a:p>
                  </a:txBody>
                  <a:tcPr marL="7620" marR="7620" marT="7620" marB="0" anchor="b"/>
                </a:tc>
                <a:tc>
                  <a:txBody>
                    <a:bodyPr/>
                    <a:lstStyle/>
                    <a:p>
                      <a:pPr algn="l" fontAlgn="b"/>
                      <a:r>
                        <a:rPr lang="en-GB" sz="1100" b="1" u="none" strike="noStrike" dirty="0">
                          <a:effectLst/>
                        </a:rPr>
                        <a:t>District</a:t>
                      </a:r>
                      <a:endParaRPr lang="en-GB" sz="1100" b="1" i="0" u="none" strike="noStrike" dirty="0">
                        <a:solidFill>
                          <a:srgbClr val="000000"/>
                        </a:solidFill>
                        <a:effectLst/>
                        <a:latin typeface="Calibri"/>
                      </a:endParaRPr>
                    </a:p>
                  </a:txBody>
                  <a:tcPr marL="7620" marR="7620" marT="7620" marB="0" anchor="b"/>
                </a:tc>
                <a:tc>
                  <a:txBody>
                    <a:bodyPr/>
                    <a:lstStyle/>
                    <a:p>
                      <a:pPr algn="l" fontAlgn="b"/>
                      <a:r>
                        <a:rPr lang="en-GB" sz="1100" b="1" u="none" strike="noStrike" dirty="0">
                          <a:effectLst/>
                        </a:rPr>
                        <a:t>site Name</a:t>
                      </a:r>
                      <a:endParaRPr lang="en-GB" sz="1100" b="1" i="0" u="none" strike="noStrike" dirty="0">
                        <a:solidFill>
                          <a:srgbClr val="000000"/>
                        </a:solidFill>
                        <a:effectLst/>
                        <a:latin typeface="Calibri"/>
                      </a:endParaRPr>
                    </a:p>
                  </a:txBody>
                  <a:tcPr marL="7620" marR="7620" marT="7620" marB="0" anchor="b"/>
                </a:tc>
              </a:tr>
              <a:tr h="195750">
                <a:tc>
                  <a:txBody>
                    <a:bodyPr/>
                    <a:lstStyle/>
                    <a:p>
                      <a:pPr algn="l" fontAlgn="b"/>
                      <a:r>
                        <a:rPr lang="en-GB" sz="1200" u="none" strike="noStrike" dirty="0">
                          <a:effectLst/>
                        </a:rPr>
                        <a:t>Northern</a:t>
                      </a:r>
                      <a:endParaRPr lang="en-GB" sz="1200" b="0" i="0" u="none" strike="noStrike" dirty="0">
                        <a:solidFill>
                          <a:srgbClr val="000000"/>
                        </a:solidFill>
                        <a:effectLst/>
                        <a:latin typeface="Calibri"/>
                      </a:endParaRPr>
                    </a:p>
                  </a:txBody>
                  <a:tcPr marL="7620" marR="7620" marT="7620" marB="0" anchor="b"/>
                </a:tc>
                <a:tc>
                  <a:txBody>
                    <a:bodyPr/>
                    <a:lstStyle/>
                    <a:p>
                      <a:pPr algn="l" fontAlgn="b"/>
                      <a:r>
                        <a:rPr lang="en-GB" sz="1200" u="none" strike="noStrike" dirty="0" err="1">
                          <a:effectLst/>
                        </a:rPr>
                        <a:t>Savelugu</a:t>
                      </a:r>
                      <a:endParaRPr lang="en-GB" sz="1200" b="0" i="0" u="none" strike="noStrike" dirty="0">
                        <a:solidFill>
                          <a:srgbClr val="000000"/>
                        </a:solidFill>
                        <a:effectLst/>
                        <a:latin typeface="Calibri"/>
                      </a:endParaRPr>
                    </a:p>
                  </a:txBody>
                  <a:tcPr marL="7620" marR="7620" marT="7620" marB="0" anchor="b"/>
                </a:tc>
                <a:tc>
                  <a:txBody>
                    <a:bodyPr/>
                    <a:lstStyle/>
                    <a:p>
                      <a:pPr algn="l" fontAlgn="b"/>
                      <a:r>
                        <a:rPr lang="en-GB" sz="1200" u="none" strike="noStrike">
                          <a:effectLst/>
                        </a:rPr>
                        <a:t>Tibali</a:t>
                      </a:r>
                      <a:endParaRPr lang="en-GB" sz="1200" b="0" i="0" u="none" strike="noStrike">
                        <a:solidFill>
                          <a:srgbClr val="000000"/>
                        </a:solidFill>
                        <a:effectLst/>
                        <a:latin typeface="Calibri"/>
                      </a:endParaRPr>
                    </a:p>
                  </a:txBody>
                  <a:tcPr marL="7620" marR="7620" marT="7620" marB="0" anchor="b"/>
                </a:tc>
              </a:tr>
              <a:tr h="195750">
                <a:tc>
                  <a:txBody>
                    <a:bodyPr/>
                    <a:lstStyle/>
                    <a:p>
                      <a:pPr algn="l" fontAlgn="b"/>
                      <a:r>
                        <a:rPr lang="en-GB" sz="1200" u="none" strike="noStrike" dirty="0">
                          <a:effectLst/>
                        </a:rPr>
                        <a:t>Northern</a:t>
                      </a:r>
                      <a:endParaRPr lang="en-GB" sz="1200" b="0" i="0" u="none" strike="noStrike" dirty="0">
                        <a:solidFill>
                          <a:srgbClr val="000000"/>
                        </a:solidFill>
                        <a:effectLst/>
                        <a:latin typeface="Calibri"/>
                      </a:endParaRPr>
                    </a:p>
                  </a:txBody>
                  <a:tcPr marL="7620" marR="7620" marT="7620" marB="0" anchor="b"/>
                </a:tc>
                <a:tc>
                  <a:txBody>
                    <a:bodyPr/>
                    <a:lstStyle/>
                    <a:p>
                      <a:pPr algn="l" fontAlgn="b"/>
                      <a:r>
                        <a:rPr lang="en-GB" sz="1200" u="none" strike="noStrike">
                          <a:effectLst/>
                        </a:rPr>
                        <a:t>Savelugu</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a:effectLst/>
                        </a:rPr>
                        <a:t>Botingli</a:t>
                      </a:r>
                      <a:endParaRPr lang="en-GB" sz="1200" b="0" i="0" u="none" strike="noStrike">
                        <a:solidFill>
                          <a:srgbClr val="000000"/>
                        </a:solidFill>
                        <a:effectLst/>
                        <a:latin typeface="Calibri"/>
                      </a:endParaRPr>
                    </a:p>
                  </a:txBody>
                  <a:tcPr marL="7620" marR="7620" marT="7620" marB="0" anchor="b"/>
                </a:tc>
              </a:tr>
              <a:tr h="195750">
                <a:tc>
                  <a:txBody>
                    <a:bodyPr/>
                    <a:lstStyle/>
                    <a:p>
                      <a:pPr algn="l" fontAlgn="b"/>
                      <a:r>
                        <a:rPr lang="en-GB" sz="1200" u="none" strike="noStrike" dirty="0">
                          <a:effectLst/>
                        </a:rPr>
                        <a:t>Northern</a:t>
                      </a:r>
                      <a:endParaRPr lang="en-GB" sz="1200" b="0" i="0" u="none" strike="noStrike" dirty="0">
                        <a:solidFill>
                          <a:srgbClr val="000000"/>
                        </a:solidFill>
                        <a:effectLst/>
                        <a:latin typeface="Calibri"/>
                      </a:endParaRPr>
                    </a:p>
                  </a:txBody>
                  <a:tcPr marL="7620" marR="7620" marT="7620" marB="0" anchor="b"/>
                </a:tc>
                <a:tc>
                  <a:txBody>
                    <a:bodyPr/>
                    <a:lstStyle/>
                    <a:p>
                      <a:pPr algn="l" fontAlgn="b"/>
                      <a:r>
                        <a:rPr lang="en-GB" sz="1200" u="none" strike="noStrike" dirty="0" err="1">
                          <a:effectLst/>
                        </a:rPr>
                        <a:t>Savelugu</a:t>
                      </a:r>
                      <a:endParaRPr lang="en-GB" sz="1200" b="0" i="0" u="none" strike="noStrike" dirty="0">
                        <a:solidFill>
                          <a:srgbClr val="000000"/>
                        </a:solidFill>
                        <a:effectLst/>
                        <a:latin typeface="Calibri"/>
                      </a:endParaRPr>
                    </a:p>
                  </a:txBody>
                  <a:tcPr marL="7620" marR="7620" marT="7620" marB="0" anchor="b"/>
                </a:tc>
                <a:tc>
                  <a:txBody>
                    <a:bodyPr/>
                    <a:lstStyle/>
                    <a:p>
                      <a:pPr algn="l" fontAlgn="b"/>
                      <a:r>
                        <a:rPr lang="en-GB" sz="1200" u="none" strike="noStrike">
                          <a:effectLst/>
                        </a:rPr>
                        <a:t>Duko</a:t>
                      </a:r>
                      <a:endParaRPr lang="en-GB" sz="1200" b="0" i="0" u="none" strike="noStrike">
                        <a:solidFill>
                          <a:srgbClr val="000000"/>
                        </a:solidFill>
                        <a:effectLst/>
                        <a:latin typeface="Calibri"/>
                      </a:endParaRPr>
                    </a:p>
                  </a:txBody>
                  <a:tcPr marL="7620" marR="7620" marT="7620" marB="0" anchor="b"/>
                </a:tc>
              </a:tr>
              <a:tr h="367031">
                <a:tc>
                  <a:txBody>
                    <a:bodyPr/>
                    <a:lstStyle/>
                    <a:p>
                      <a:pPr algn="l" fontAlgn="b"/>
                      <a:r>
                        <a:rPr lang="en-GB" sz="1200" u="none" strike="noStrike">
                          <a:effectLst/>
                        </a:rPr>
                        <a:t>Northern</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dirty="0" err="1">
                          <a:effectLst/>
                        </a:rPr>
                        <a:t>Savelugu</a:t>
                      </a:r>
                      <a:endParaRPr lang="en-GB" sz="1200" b="0" i="0" u="none" strike="noStrike" dirty="0">
                        <a:solidFill>
                          <a:srgbClr val="000000"/>
                        </a:solidFill>
                        <a:effectLst/>
                        <a:latin typeface="Calibri"/>
                      </a:endParaRPr>
                    </a:p>
                  </a:txBody>
                  <a:tcPr marL="7620" marR="7620" marT="7620" marB="0" anchor="b"/>
                </a:tc>
                <a:tc>
                  <a:txBody>
                    <a:bodyPr/>
                    <a:lstStyle/>
                    <a:p>
                      <a:pPr algn="l" fontAlgn="b"/>
                      <a:r>
                        <a:rPr lang="en-GB" sz="1200" u="none" strike="noStrike" dirty="0" err="1">
                          <a:effectLst/>
                        </a:rPr>
                        <a:t>Tiborgunayili</a:t>
                      </a:r>
                      <a:endParaRPr lang="en-GB" sz="1200" b="0" i="0" u="none" strike="noStrike" dirty="0">
                        <a:solidFill>
                          <a:srgbClr val="000000"/>
                        </a:solidFill>
                        <a:effectLst/>
                        <a:latin typeface="Calibri"/>
                      </a:endParaRPr>
                    </a:p>
                  </a:txBody>
                  <a:tcPr marL="7620" marR="7620" marT="7620" marB="0" anchor="b"/>
                </a:tc>
              </a:tr>
              <a:tr h="195750">
                <a:tc>
                  <a:txBody>
                    <a:bodyPr/>
                    <a:lstStyle/>
                    <a:p>
                      <a:pPr algn="l" fontAlgn="b"/>
                      <a:r>
                        <a:rPr lang="en-GB" sz="1200" u="none" strike="noStrike">
                          <a:effectLst/>
                        </a:rPr>
                        <a:t>Northern</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a:effectLst/>
                        </a:rPr>
                        <a:t>Savelugu</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dirty="0" err="1">
                          <a:effectLst/>
                        </a:rPr>
                        <a:t>Tingoli</a:t>
                      </a:r>
                      <a:endParaRPr lang="en-GB" sz="1200" b="0" i="0" u="none" strike="noStrike" dirty="0">
                        <a:solidFill>
                          <a:srgbClr val="000000"/>
                        </a:solidFill>
                        <a:effectLst/>
                        <a:latin typeface="Calibri"/>
                      </a:endParaRPr>
                    </a:p>
                  </a:txBody>
                  <a:tcPr marL="7620" marR="7620" marT="7620" marB="0" anchor="b"/>
                </a:tc>
              </a:tr>
              <a:tr h="195750">
                <a:tc>
                  <a:txBody>
                    <a:bodyPr/>
                    <a:lstStyle/>
                    <a:p>
                      <a:pPr algn="l" fontAlgn="b"/>
                      <a:r>
                        <a:rPr lang="en-GB" sz="1200" u="none" strike="noStrike">
                          <a:effectLst/>
                        </a:rPr>
                        <a:t>Northern</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a:effectLst/>
                        </a:rPr>
                        <a:t>Savelugu</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dirty="0" err="1">
                          <a:effectLst/>
                        </a:rPr>
                        <a:t>kpirim</a:t>
                      </a:r>
                      <a:endParaRPr lang="en-GB" sz="1200" b="0" i="0" u="none" strike="noStrike" dirty="0">
                        <a:solidFill>
                          <a:srgbClr val="000000"/>
                        </a:solidFill>
                        <a:effectLst/>
                        <a:latin typeface="Calibri"/>
                      </a:endParaRPr>
                    </a:p>
                  </a:txBody>
                  <a:tcPr marL="7620" marR="7620" marT="7620" marB="0" anchor="b"/>
                </a:tc>
              </a:tr>
              <a:tr h="195750">
                <a:tc>
                  <a:txBody>
                    <a:bodyPr/>
                    <a:lstStyle/>
                    <a:p>
                      <a:pPr algn="l" fontAlgn="b"/>
                      <a:r>
                        <a:rPr lang="en-GB" sz="1200" u="none" strike="noStrike">
                          <a:effectLst/>
                        </a:rPr>
                        <a:t>Northern</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a:effectLst/>
                        </a:rPr>
                        <a:t>Savelugu</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dirty="0" err="1">
                          <a:effectLst/>
                        </a:rPr>
                        <a:t>Gbanjon</a:t>
                      </a:r>
                      <a:endParaRPr lang="en-GB" sz="1200" b="0" i="0" u="none" strike="noStrike" dirty="0">
                        <a:solidFill>
                          <a:srgbClr val="000000"/>
                        </a:solidFill>
                        <a:effectLst/>
                        <a:latin typeface="Calibri"/>
                      </a:endParaRPr>
                    </a:p>
                  </a:txBody>
                  <a:tcPr marL="7620" marR="7620" marT="7620" marB="0" anchor="b"/>
                </a:tc>
              </a:tr>
              <a:tr h="195750">
                <a:tc>
                  <a:txBody>
                    <a:bodyPr/>
                    <a:lstStyle/>
                    <a:p>
                      <a:pPr algn="l" fontAlgn="b"/>
                      <a:r>
                        <a:rPr lang="en-GB" sz="1200" u="none" strike="noStrike">
                          <a:effectLst/>
                        </a:rPr>
                        <a:t>Upper East</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a:effectLst/>
                        </a:rPr>
                        <a:t>Kassena</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dirty="0" err="1">
                          <a:effectLst/>
                        </a:rPr>
                        <a:t>Gia</a:t>
                      </a:r>
                      <a:endParaRPr lang="en-GB" sz="1200" b="0" i="0" u="none" strike="noStrike" dirty="0">
                        <a:solidFill>
                          <a:srgbClr val="000000"/>
                        </a:solidFill>
                        <a:effectLst/>
                        <a:latin typeface="Calibri"/>
                      </a:endParaRPr>
                    </a:p>
                  </a:txBody>
                  <a:tcPr marL="7620" marR="7620" marT="7620" marB="0" anchor="b"/>
                </a:tc>
              </a:tr>
              <a:tr h="195750">
                <a:tc>
                  <a:txBody>
                    <a:bodyPr/>
                    <a:lstStyle/>
                    <a:p>
                      <a:pPr algn="l" fontAlgn="b"/>
                      <a:r>
                        <a:rPr lang="en-GB" sz="1200" u="none" strike="noStrike">
                          <a:effectLst/>
                        </a:rPr>
                        <a:t>Upper East</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a:effectLst/>
                        </a:rPr>
                        <a:t>Kassena</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dirty="0" err="1">
                          <a:effectLst/>
                        </a:rPr>
                        <a:t>Nyangua</a:t>
                      </a:r>
                      <a:endParaRPr lang="en-GB" sz="1200" b="0" i="0" u="none" strike="noStrike" dirty="0">
                        <a:solidFill>
                          <a:srgbClr val="000000"/>
                        </a:solidFill>
                        <a:effectLst/>
                        <a:latin typeface="Calibri"/>
                      </a:endParaRPr>
                    </a:p>
                  </a:txBody>
                  <a:tcPr marL="7620" marR="7620" marT="7620" marB="0" anchor="b"/>
                </a:tc>
              </a:tr>
              <a:tr h="195750">
                <a:tc>
                  <a:txBody>
                    <a:bodyPr/>
                    <a:lstStyle/>
                    <a:p>
                      <a:pPr algn="l" fontAlgn="b"/>
                      <a:r>
                        <a:rPr lang="en-GB" sz="1200" u="none" strike="noStrike">
                          <a:effectLst/>
                        </a:rPr>
                        <a:t>Upper East</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a:effectLst/>
                        </a:rPr>
                        <a:t>Kassena</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dirty="0" err="1">
                          <a:effectLst/>
                        </a:rPr>
                        <a:t>Tekuru</a:t>
                      </a:r>
                      <a:endParaRPr lang="en-GB" sz="1200" b="0" i="0" u="none" strike="noStrike" dirty="0">
                        <a:solidFill>
                          <a:srgbClr val="000000"/>
                        </a:solidFill>
                        <a:effectLst/>
                        <a:latin typeface="Calibri"/>
                      </a:endParaRPr>
                    </a:p>
                  </a:txBody>
                  <a:tcPr marL="7620" marR="7620" marT="7620" marB="0" anchor="b"/>
                </a:tc>
              </a:tr>
              <a:tr h="195750">
                <a:tc>
                  <a:txBody>
                    <a:bodyPr/>
                    <a:lstStyle/>
                    <a:p>
                      <a:pPr algn="l" fontAlgn="b"/>
                      <a:r>
                        <a:rPr lang="en-GB" sz="1200" u="none" strike="noStrike">
                          <a:effectLst/>
                        </a:rPr>
                        <a:t>Upper East</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a:effectLst/>
                        </a:rPr>
                        <a:t>Kassena</a:t>
                      </a:r>
                      <a:endParaRPr lang="en-GB" sz="1200" b="0" i="0" u="none" strike="noStrike">
                        <a:solidFill>
                          <a:srgbClr val="000000"/>
                        </a:solidFill>
                        <a:effectLst/>
                        <a:latin typeface="Calibri"/>
                      </a:endParaRPr>
                    </a:p>
                  </a:txBody>
                  <a:tcPr marL="7620" marR="7620" marT="7620" marB="0" anchor="b"/>
                </a:tc>
                <a:tc>
                  <a:txBody>
                    <a:bodyPr/>
                    <a:lstStyle/>
                    <a:p>
                      <a:pPr algn="l" fontAlgn="b"/>
                      <a:r>
                        <a:rPr lang="en-GB" sz="1200" u="none" strike="noStrike" dirty="0" err="1">
                          <a:effectLst/>
                        </a:rPr>
                        <a:t>Bonia</a:t>
                      </a:r>
                      <a:endParaRPr lang="en-GB" sz="1200" b="0" i="0" u="none" strike="noStrike" dirty="0">
                        <a:solidFill>
                          <a:srgbClr val="000000"/>
                        </a:solidFill>
                        <a:effectLst/>
                        <a:latin typeface="Calibri"/>
                      </a:endParaRPr>
                    </a:p>
                  </a:txBody>
                  <a:tcPr marL="7620" marR="7620" marT="7620" marB="0" anchor="b"/>
                </a:tc>
              </a:tr>
            </a:tbl>
          </a:graphicData>
        </a:graphic>
      </p:graphicFrame>
    </p:spTree>
    <p:extLst>
      <p:ext uri="{BB962C8B-B14F-4D97-AF65-F5344CB8AC3E}">
        <p14:creationId xmlns:p14="http://schemas.microsoft.com/office/powerpoint/2010/main" val="2883649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HMM Domain similarity</a:t>
            </a:r>
            <a:endParaRPr lang="en-GB" dirty="0"/>
          </a:p>
        </p:txBody>
      </p:sp>
      <p:sp>
        <p:nvSpPr>
          <p:cNvPr id="7" name="TextBox 6"/>
          <p:cNvSpPr txBox="1"/>
          <p:nvPr/>
        </p:nvSpPr>
        <p:spPr>
          <a:xfrm>
            <a:off x="179512" y="4437112"/>
            <a:ext cx="2520280" cy="1200329"/>
          </a:xfrm>
          <a:prstGeom prst="rect">
            <a:avLst/>
          </a:prstGeom>
          <a:noFill/>
        </p:spPr>
        <p:txBody>
          <a:bodyPr wrap="square" rtlCol="0">
            <a:spAutoFit/>
          </a:bodyPr>
          <a:lstStyle/>
          <a:p>
            <a:r>
              <a:rPr lang="en-GB" b="1" dirty="0" smtClean="0"/>
              <a:t>Country  		(%)</a:t>
            </a:r>
          </a:p>
          <a:p>
            <a:r>
              <a:rPr lang="en-GB" dirty="0" smtClean="0"/>
              <a:t>Ghana   		4.4</a:t>
            </a:r>
          </a:p>
          <a:p>
            <a:r>
              <a:rPr lang="en-GB" dirty="0" smtClean="0"/>
              <a:t>Nigeria  		4.9</a:t>
            </a:r>
          </a:p>
          <a:p>
            <a:r>
              <a:rPr lang="en-GB" dirty="0" smtClean="0"/>
              <a:t>West Africa  	2.6</a:t>
            </a:r>
            <a:endParaRPr lang="en-GB" dirty="0"/>
          </a:p>
        </p:txBody>
      </p:sp>
      <p:sp>
        <p:nvSpPr>
          <p:cNvPr id="8" name="TextBox 7"/>
          <p:cNvSpPr txBox="1"/>
          <p:nvPr/>
        </p:nvSpPr>
        <p:spPr>
          <a:xfrm>
            <a:off x="251521" y="4074216"/>
            <a:ext cx="1770330" cy="369332"/>
          </a:xfrm>
          <a:prstGeom prst="rect">
            <a:avLst/>
          </a:prstGeom>
          <a:noFill/>
        </p:spPr>
        <p:txBody>
          <a:bodyPr wrap="square" rtlCol="0">
            <a:spAutoFit/>
          </a:bodyPr>
          <a:lstStyle/>
          <a:p>
            <a:r>
              <a:rPr lang="en-GB" dirty="0" smtClean="0"/>
              <a:t>HMH occurrence</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637497335"/>
              </p:ext>
            </p:extLst>
          </p:nvPr>
        </p:nvGraphicFramePr>
        <p:xfrm>
          <a:off x="107504" y="1772816"/>
          <a:ext cx="2592288" cy="1512168"/>
        </p:xfrm>
        <a:graphic>
          <a:graphicData uri="http://schemas.openxmlformats.org/drawingml/2006/table">
            <a:tbl>
              <a:tblPr>
                <a:tableStyleId>{5C22544A-7EE6-4342-B048-85BDC9FD1C3A}</a:tableStyleId>
              </a:tblPr>
              <a:tblGrid>
                <a:gridCol w="690077"/>
                <a:gridCol w="930103"/>
                <a:gridCol w="972108"/>
              </a:tblGrid>
              <a:tr h="390237">
                <a:tc>
                  <a:txBody>
                    <a:bodyPr/>
                    <a:lstStyle/>
                    <a:p>
                      <a:pPr algn="l" fontAlgn="b"/>
                      <a:r>
                        <a:rPr lang="en-GB" sz="1100" b="1" u="none" strike="noStrike" dirty="0">
                          <a:effectLst/>
                        </a:rPr>
                        <a:t>Region</a:t>
                      </a:r>
                      <a:endParaRPr lang="en-GB" sz="1100" b="1" i="0" u="none" strike="noStrike" dirty="0">
                        <a:solidFill>
                          <a:srgbClr val="000000"/>
                        </a:solidFill>
                        <a:effectLst/>
                        <a:latin typeface="Calibri"/>
                      </a:endParaRPr>
                    </a:p>
                  </a:txBody>
                  <a:tcPr marL="7620" marR="7620" marT="7620" marB="0" anchor="b"/>
                </a:tc>
                <a:tc>
                  <a:txBody>
                    <a:bodyPr/>
                    <a:lstStyle/>
                    <a:p>
                      <a:pPr algn="l" fontAlgn="b"/>
                      <a:r>
                        <a:rPr lang="en-GB" sz="1100" b="1" u="none" strike="noStrike" dirty="0">
                          <a:effectLst/>
                        </a:rPr>
                        <a:t>District</a:t>
                      </a:r>
                      <a:endParaRPr lang="en-GB" sz="1100" b="1" i="0" u="none" strike="noStrike" dirty="0">
                        <a:solidFill>
                          <a:srgbClr val="000000"/>
                        </a:solidFill>
                        <a:effectLst/>
                        <a:latin typeface="Calibri"/>
                      </a:endParaRPr>
                    </a:p>
                  </a:txBody>
                  <a:tcPr marL="7620" marR="7620" marT="7620" marB="0" anchor="b"/>
                </a:tc>
                <a:tc>
                  <a:txBody>
                    <a:bodyPr/>
                    <a:lstStyle/>
                    <a:p>
                      <a:pPr algn="l" fontAlgn="b"/>
                      <a:r>
                        <a:rPr lang="en-GB" sz="1100" b="1" u="none" strike="noStrike" dirty="0" smtClean="0">
                          <a:effectLst/>
                        </a:rPr>
                        <a:t>Site </a:t>
                      </a:r>
                      <a:r>
                        <a:rPr lang="en-GB" sz="1100" b="1" u="none" strike="noStrike" dirty="0">
                          <a:effectLst/>
                        </a:rPr>
                        <a:t>Name</a:t>
                      </a:r>
                      <a:endParaRPr lang="en-GB" sz="1100" b="1" i="0" u="none" strike="noStrike" dirty="0">
                        <a:solidFill>
                          <a:srgbClr val="000000"/>
                        </a:solidFill>
                        <a:effectLst/>
                        <a:latin typeface="Calibri"/>
                      </a:endParaRPr>
                    </a:p>
                  </a:txBody>
                  <a:tcPr marL="7620" marR="7620" marT="7620" marB="0" anchor="b"/>
                </a:tc>
              </a:tr>
              <a:tr h="731694">
                <a:tc>
                  <a:txBody>
                    <a:bodyPr/>
                    <a:lstStyle/>
                    <a:p>
                      <a:pPr algn="l" fontAlgn="b"/>
                      <a:r>
                        <a:rPr lang="en-GB" sz="1100" u="none" strike="noStrike">
                          <a:effectLst/>
                        </a:rPr>
                        <a:t>Northern</a:t>
                      </a:r>
                      <a:endParaRPr lang="en-GB" sz="1100" b="0" i="0" u="none" strike="noStrike">
                        <a:solidFill>
                          <a:srgbClr val="000000"/>
                        </a:solidFill>
                        <a:effectLst/>
                        <a:latin typeface="Calibri"/>
                      </a:endParaRPr>
                    </a:p>
                  </a:txBody>
                  <a:tcPr marL="7620" marR="7620" marT="7620" marB="0" anchor="b"/>
                </a:tc>
                <a:tc>
                  <a:txBody>
                    <a:bodyPr/>
                    <a:lstStyle/>
                    <a:p>
                      <a:pPr algn="l" fontAlgn="b"/>
                      <a:r>
                        <a:rPr lang="en-GB" sz="1100" u="none" strike="noStrike">
                          <a:effectLst/>
                        </a:rPr>
                        <a:t>Savelugu</a:t>
                      </a:r>
                      <a:endParaRPr lang="en-GB" sz="1100" b="0" i="0" u="none" strike="noStrike">
                        <a:solidFill>
                          <a:srgbClr val="000000"/>
                        </a:solidFill>
                        <a:effectLst/>
                        <a:latin typeface="Calibri"/>
                      </a:endParaRPr>
                    </a:p>
                  </a:txBody>
                  <a:tcPr marL="7620" marR="7620" marT="7620" marB="0" anchor="b"/>
                </a:tc>
                <a:tc>
                  <a:txBody>
                    <a:bodyPr/>
                    <a:lstStyle/>
                    <a:p>
                      <a:pPr algn="l" fontAlgn="b"/>
                      <a:r>
                        <a:rPr lang="en-GB" sz="1100" u="none" strike="noStrike" dirty="0" err="1" smtClean="0">
                          <a:effectLst/>
                        </a:rPr>
                        <a:t>K</a:t>
                      </a:r>
                      <a:r>
                        <a:rPr lang="en-GB" sz="1100" u="none" strike="noStrike" smtClean="0">
                          <a:effectLst/>
                        </a:rPr>
                        <a:t>pallung</a:t>
                      </a:r>
                      <a:endParaRPr lang="en-GB" sz="1100" b="0" i="0" u="none" strike="noStrike" dirty="0">
                        <a:solidFill>
                          <a:srgbClr val="000000"/>
                        </a:solidFill>
                        <a:effectLst/>
                        <a:latin typeface="Calibri"/>
                      </a:endParaRPr>
                    </a:p>
                  </a:txBody>
                  <a:tcPr marL="7620" marR="7620" marT="7620" marB="0" anchor="b"/>
                </a:tc>
              </a:tr>
              <a:tr h="390237">
                <a:tc>
                  <a:txBody>
                    <a:bodyPr/>
                    <a:lstStyle/>
                    <a:p>
                      <a:pPr algn="l" fontAlgn="b"/>
                      <a:r>
                        <a:rPr lang="en-GB" sz="1100" u="none" strike="noStrike">
                          <a:effectLst/>
                        </a:rPr>
                        <a:t>Northern</a:t>
                      </a:r>
                      <a:endParaRPr lang="en-GB" sz="1100" b="0" i="0" u="none" strike="noStrike">
                        <a:solidFill>
                          <a:srgbClr val="000000"/>
                        </a:solidFill>
                        <a:effectLst/>
                        <a:latin typeface="Calibri"/>
                      </a:endParaRPr>
                    </a:p>
                  </a:txBody>
                  <a:tcPr marL="7620" marR="7620" marT="7620" marB="0" anchor="b"/>
                </a:tc>
                <a:tc>
                  <a:txBody>
                    <a:bodyPr/>
                    <a:lstStyle/>
                    <a:p>
                      <a:pPr algn="l" fontAlgn="b"/>
                      <a:r>
                        <a:rPr lang="en-GB" sz="1100" u="none" strike="noStrike">
                          <a:effectLst/>
                        </a:rPr>
                        <a:t>Savelugu</a:t>
                      </a:r>
                      <a:endParaRPr lang="en-GB" sz="1100" b="0" i="0" u="none" strike="noStrike">
                        <a:solidFill>
                          <a:srgbClr val="000000"/>
                        </a:solidFill>
                        <a:effectLst/>
                        <a:latin typeface="Calibri"/>
                      </a:endParaRPr>
                    </a:p>
                  </a:txBody>
                  <a:tcPr marL="7620" marR="7620" marT="7620" marB="0" anchor="b"/>
                </a:tc>
                <a:tc>
                  <a:txBody>
                    <a:bodyPr/>
                    <a:lstStyle/>
                    <a:p>
                      <a:pPr algn="l" fontAlgn="b"/>
                      <a:r>
                        <a:rPr lang="en-GB" sz="1100" u="none" strike="noStrike" dirty="0" err="1" smtClean="0">
                          <a:effectLst/>
                        </a:rPr>
                        <a:t>Cheyohi</a:t>
                      </a:r>
                      <a:endParaRPr lang="en-GB" sz="1100" b="0" i="0" u="none" strike="noStrike" dirty="0">
                        <a:solidFill>
                          <a:srgbClr val="000000"/>
                        </a:solidFill>
                        <a:effectLst/>
                        <a:latin typeface="Calibri"/>
                      </a:endParaRPr>
                    </a:p>
                  </a:txBody>
                  <a:tcPr marL="7620" marR="7620" marT="7620" marB="0" anchor="b"/>
                </a:tc>
              </a:tr>
            </a:tbl>
          </a:graphicData>
        </a:graphic>
      </p:graphicFrame>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63788" y="1916832"/>
            <a:ext cx="6351804" cy="4886003"/>
          </a:xfrm>
        </p:spPr>
      </p:pic>
    </p:spTree>
    <p:extLst>
      <p:ext uri="{BB962C8B-B14F-4D97-AF65-F5344CB8AC3E}">
        <p14:creationId xmlns:p14="http://schemas.microsoft.com/office/powerpoint/2010/main" val="1667768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852936"/>
            <a:ext cx="8229600" cy="1143000"/>
          </a:xfrm>
        </p:spPr>
        <p:txBody>
          <a:bodyPr/>
          <a:lstStyle/>
          <a:p>
            <a:r>
              <a:rPr lang="en-GB" dirty="0" smtClean="0"/>
              <a:t>Thanks for listening</a:t>
            </a:r>
            <a:endParaRPr lang="en-GB" dirty="0"/>
          </a:p>
        </p:txBody>
      </p:sp>
    </p:spTree>
    <p:extLst>
      <p:ext uri="{BB962C8B-B14F-4D97-AF65-F5344CB8AC3E}">
        <p14:creationId xmlns:p14="http://schemas.microsoft.com/office/powerpoint/2010/main" val="3587762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Concept of Development Domain</a:t>
            </a:r>
            <a:endParaRPr lang="en-GB" dirty="0"/>
          </a:p>
        </p:txBody>
      </p:sp>
      <p:sp>
        <p:nvSpPr>
          <p:cNvPr id="3" name="Content Placeholder 2"/>
          <p:cNvSpPr>
            <a:spLocks noGrp="1"/>
          </p:cNvSpPr>
          <p:nvPr>
            <p:ph idx="1"/>
          </p:nvPr>
        </p:nvSpPr>
        <p:spPr/>
        <p:txBody>
          <a:bodyPr>
            <a:normAutofit lnSpcReduction="10000"/>
          </a:bodyPr>
          <a:lstStyle/>
          <a:p>
            <a:r>
              <a:rPr lang="en-GB" dirty="0" smtClean="0"/>
              <a:t>Development </a:t>
            </a:r>
            <a:r>
              <a:rPr lang="en-GB" dirty="0"/>
              <a:t>domain is the spatial representation of </a:t>
            </a:r>
            <a:r>
              <a:rPr lang="en-GB" dirty="0" smtClean="0"/>
              <a:t>factors important </a:t>
            </a:r>
            <a:r>
              <a:rPr lang="en-GB" dirty="0"/>
              <a:t>for </a:t>
            </a:r>
            <a:r>
              <a:rPr lang="en-GB" dirty="0" smtClean="0"/>
              <a:t>agric. development</a:t>
            </a:r>
          </a:p>
          <a:p>
            <a:r>
              <a:rPr lang="en-GB" dirty="0" smtClean="0"/>
              <a:t>Characterized </a:t>
            </a:r>
            <a:r>
              <a:rPr lang="en-GB" dirty="0"/>
              <a:t>using stratification criteria </a:t>
            </a:r>
            <a:endParaRPr lang="en-GB" dirty="0" smtClean="0"/>
          </a:p>
          <a:p>
            <a:r>
              <a:rPr lang="en-GB" dirty="0" smtClean="0"/>
              <a:t>Reduce complexity by prioritizing criteria based on its influence on production.</a:t>
            </a:r>
          </a:p>
          <a:p>
            <a:r>
              <a:rPr lang="en-GB" dirty="0" smtClean="0"/>
              <a:t>Example of simple domain</a:t>
            </a:r>
          </a:p>
          <a:p>
            <a:pPr lvl="1"/>
            <a:r>
              <a:rPr lang="en-GB" dirty="0" err="1" smtClean="0"/>
              <a:t>Agroecological</a:t>
            </a:r>
            <a:r>
              <a:rPr lang="en-GB" dirty="0" smtClean="0"/>
              <a:t> zone</a:t>
            </a:r>
          </a:p>
          <a:p>
            <a:pPr lvl="1"/>
            <a:r>
              <a:rPr lang="en-GB" dirty="0" smtClean="0"/>
              <a:t>Farming systems map</a:t>
            </a:r>
          </a:p>
          <a:p>
            <a:pPr marL="0" indent="0">
              <a:buNone/>
            </a:pPr>
            <a:endParaRPr lang="en-GB" dirty="0" smtClean="0"/>
          </a:p>
        </p:txBody>
      </p:sp>
    </p:spTree>
    <p:extLst>
      <p:ext uri="{BB962C8B-B14F-4D97-AF65-F5344CB8AC3E}">
        <p14:creationId xmlns:p14="http://schemas.microsoft.com/office/powerpoint/2010/main" val="2868354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Farming systems</a:t>
            </a:r>
            <a:endParaRPr lang="en-GB"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95736" y="1556792"/>
            <a:ext cx="6891570" cy="5301208"/>
          </a:xfrm>
        </p:spPr>
      </p:pic>
    </p:spTree>
    <p:extLst>
      <p:ext uri="{BB962C8B-B14F-4D97-AF65-F5344CB8AC3E}">
        <p14:creationId xmlns:p14="http://schemas.microsoft.com/office/powerpoint/2010/main" val="3581092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Why Development domain approach?</a:t>
            </a:r>
            <a:endParaRPr lang="en-GB" dirty="0"/>
          </a:p>
        </p:txBody>
      </p:sp>
      <p:sp>
        <p:nvSpPr>
          <p:cNvPr id="3" name="Content Placeholder 2"/>
          <p:cNvSpPr>
            <a:spLocks noGrp="1"/>
          </p:cNvSpPr>
          <p:nvPr>
            <p:ph idx="1"/>
          </p:nvPr>
        </p:nvSpPr>
        <p:spPr>
          <a:xfrm>
            <a:off x="457200" y="1600200"/>
            <a:ext cx="8435280" cy="4781128"/>
          </a:xfrm>
        </p:spPr>
        <p:txBody>
          <a:bodyPr>
            <a:normAutofit lnSpcReduction="10000"/>
          </a:bodyPr>
          <a:lstStyle/>
          <a:p>
            <a:r>
              <a:rPr lang="en-GB" dirty="0" smtClean="0"/>
              <a:t>Domain helps to dissect/stratify the  complex region into geographical units in which similar agricultural problems or opportunities are likely to occur</a:t>
            </a:r>
          </a:p>
          <a:p>
            <a:r>
              <a:rPr lang="en-GB" dirty="0" smtClean="0"/>
              <a:t>Where are those geographic areas in which development problems and opportunities are likely to be most similar?</a:t>
            </a:r>
          </a:p>
          <a:p>
            <a:r>
              <a:rPr lang="en-GB" dirty="0" smtClean="0"/>
              <a:t>Where else can a successful tested technologies be employed. Where else can we replicate successes (up-scaling research results)</a:t>
            </a:r>
            <a:endParaRPr lang="en-GB" dirty="0"/>
          </a:p>
        </p:txBody>
      </p:sp>
    </p:spTree>
    <p:extLst>
      <p:ext uri="{BB962C8B-B14F-4D97-AF65-F5344CB8AC3E}">
        <p14:creationId xmlns:p14="http://schemas.microsoft.com/office/powerpoint/2010/main" val="4184710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Criteria for Development domains</a:t>
            </a:r>
            <a:endParaRPr lang="en-GB" dirty="0"/>
          </a:p>
        </p:txBody>
      </p:sp>
      <p:sp>
        <p:nvSpPr>
          <p:cNvPr id="3" name="Content Placeholder 2"/>
          <p:cNvSpPr>
            <a:spLocks noGrp="1"/>
          </p:cNvSpPr>
          <p:nvPr>
            <p:ph idx="1"/>
          </p:nvPr>
        </p:nvSpPr>
        <p:spPr/>
        <p:txBody>
          <a:bodyPr/>
          <a:lstStyle/>
          <a:p>
            <a:r>
              <a:rPr lang="en-GB" dirty="0" smtClean="0"/>
              <a:t>The following 3 criteria were used</a:t>
            </a:r>
          </a:p>
          <a:p>
            <a:pPr marL="0" indent="0">
              <a:buNone/>
            </a:pPr>
            <a:endParaRPr lang="en-GB" dirty="0" smtClean="0"/>
          </a:p>
          <a:p>
            <a:r>
              <a:rPr lang="en-GB" dirty="0" smtClean="0"/>
              <a:t>Agricultural Potential</a:t>
            </a:r>
          </a:p>
          <a:p>
            <a:r>
              <a:rPr lang="en-GB" dirty="0" smtClean="0"/>
              <a:t>Market access</a:t>
            </a:r>
          </a:p>
          <a:p>
            <a:r>
              <a:rPr lang="en-GB" dirty="0" smtClean="0"/>
              <a:t>Population density</a:t>
            </a:r>
            <a:endParaRPr lang="en-GB" dirty="0"/>
          </a:p>
        </p:txBody>
      </p:sp>
    </p:spTree>
    <p:extLst>
      <p:ext uri="{BB962C8B-B14F-4D97-AF65-F5344CB8AC3E}">
        <p14:creationId xmlns:p14="http://schemas.microsoft.com/office/powerpoint/2010/main" val="580506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Agricultural Potential</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Agricultural </a:t>
            </a:r>
            <a:r>
              <a:rPr lang="en-GB" dirty="0"/>
              <a:t>potential of any location is a strong indicator of its absolute advantage in agricultural </a:t>
            </a:r>
            <a:r>
              <a:rPr lang="en-GB" dirty="0" smtClean="0"/>
              <a:t>production</a:t>
            </a:r>
          </a:p>
          <a:p>
            <a:r>
              <a:rPr lang="en-GB" dirty="0"/>
              <a:t>the extent to which this might actually </a:t>
            </a:r>
            <a:r>
              <a:rPr lang="en-GB" dirty="0" smtClean="0"/>
              <a:t>be realized  or its comparative advantage is </a:t>
            </a:r>
            <a:r>
              <a:rPr lang="en-GB" dirty="0"/>
              <a:t>conditioned by other </a:t>
            </a:r>
            <a:r>
              <a:rPr lang="en-GB" dirty="0" smtClean="0"/>
              <a:t>factors such as market </a:t>
            </a:r>
            <a:r>
              <a:rPr lang="en-GB" dirty="0"/>
              <a:t>access and population density </a:t>
            </a:r>
            <a:r>
              <a:rPr lang="en-GB" dirty="0" smtClean="0"/>
              <a:t>(Pender et al. </a:t>
            </a:r>
            <a:r>
              <a:rPr lang="en-GB" dirty="0"/>
              <a:t>1999</a:t>
            </a:r>
            <a:r>
              <a:rPr lang="en-GB" dirty="0" smtClean="0"/>
              <a:t>).</a:t>
            </a:r>
          </a:p>
          <a:p>
            <a:r>
              <a:rPr lang="en-GB" dirty="0" smtClean="0"/>
              <a:t>It is </a:t>
            </a:r>
            <a:r>
              <a:rPr lang="en-GB" dirty="0"/>
              <a:t>not a static concept but changes over time in response to changing natural conditions </a:t>
            </a:r>
            <a:r>
              <a:rPr lang="en-GB" dirty="0" smtClean="0"/>
              <a:t>(</a:t>
            </a:r>
            <a:r>
              <a:rPr lang="en-GB" dirty="0" err="1" smtClean="0"/>
              <a:t>e.g</a:t>
            </a:r>
            <a:r>
              <a:rPr lang="en-GB" dirty="0" smtClean="0"/>
              <a:t> climate </a:t>
            </a:r>
            <a:r>
              <a:rPr lang="en-GB" dirty="0"/>
              <a:t>change) </a:t>
            </a:r>
            <a:r>
              <a:rPr lang="en-GB" dirty="0" smtClean="0"/>
              <a:t>and human-induced </a:t>
            </a:r>
            <a:r>
              <a:rPr lang="en-GB" dirty="0"/>
              <a:t>conditions </a:t>
            </a:r>
            <a:r>
              <a:rPr lang="en-GB" dirty="0" smtClean="0"/>
              <a:t>(</a:t>
            </a:r>
            <a:r>
              <a:rPr lang="en-GB" dirty="0" err="1" smtClean="0"/>
              <a:t>e.g</a:t>
            </a:r>
            <a:r>
              <a:rPr lang="en-GB" dirty="0" smtClean="0"/>
              <a:t> </a:t>
            </a:r>
            <a:r>
              <a:rPr lang="en-GB" dirty="0"/>
              <a:t>land degradation </a:t>
            </a:r>
            <a:r>
              <a:rPr lang="en-GB" dirty="0" smtClean="0"/>
              <a:t>)</a:t>
            </a:r>
            <a:endParaRPr lang="en-GB" dirty="0"/>
          </a:p>
        </p:txBody>
      </p:sp>
    </p:spTree>
    <p:extLst>
      <p:ext uri="{BB962C8B-B14F-4D97-AF65-F5344CB8AC3E}">
        <p14:creationId xmlns:p14="http://schemas.microsoft.com/office/powerpoint/2010/main" val="1790577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Length of Growing period</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35796" y="1772816"/>
            <a:ext cx="6351803" cy="4886003"/>
          </a:xfrm>
        </p:spPr>
      </p:pic>
      <p:sp>
        <p:nvSpPr>
          <p:cNvPr id="5" name="Content Placeholder 2"/>
          <p:cNvSpPr txBox="1">
            <a:spLocks/>
          </p:cNvSpPr>
          <p:nvPr/>
        </p:nvSpPr>
        <p:spPr>
          <a:xfrm>
            <a:off x="0" y="1432710"/>
            <a:ext cx="2771800" cy="5256584"/>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smtClean="0"/>
              <a:t>LGP was used to compute agric. Potential</a:t>
            </a:r>
          </a:p>
          <a:p>
            <a:pPr marL="0" indent="0">
              <a:buNone/>
            </a:pPr>
            <a:endParaRPr lang="en-GB" dirty="0" smtClean="0"/>
          </a:p>
          <a:p>
            <a:r>
              <a:rPr lang="en-GB" dirty="0" smtClean="0"/>
              <a:t>Defined as the no of days in a year when sufficient water is available in the soil profile to support plant growth</a:t>
            </a:r>
          </a:p>
          <a:p>
            <a:r>
              <a:rPr lang="en-GB" dirty="0" smtClean="0"/>
              <a:t>It captures the complex interaction of rainfall, PET,  temperature , solar radiation and soil properties.</a:t>
            </a:r>
          </a:p>
          <a:p>
            <a:r>
              <a:rPr lang="en-GB" dirty="0" smtClean="0"/>
              <a:t>It expresses the </a:t>
            </a:r>
            <a:r>
              <a:rPr lang="en-GB" dirty="0"/>
              <a:t>distribution of rainfall as well as its availability for crop growth when runoff and </a:t>
            </a:r>
            <a:r>
              <a:rPr lang="en-GB" dirty="0" smtClean="0"/>
              <a:t>PET </a:t>
            </a:r>
            <a:r>
              <a:rPr lang="en-GB" dirty="0"/>
              <a:t>has been accounted for. </a:t>
            </a:r>
            <a:endParaRPr lang="en-GB" dirty="0" smtClean="0"/>
          </a:p>
          <a:p>
            <a:endParaRPr lang="en-GB" dirty="0" smtClean="0"/>
          </a:p>
        </p:txBody>
      </p:sp>
    </p:spTree>
    <p:extLst>
      <p:ext uri="{BB962C8B-B14F-4D97-AF65-F5344CB8AC3E}">
        <p14:creationId xmlns:p14="http://schemas.microsoft.com/office/powerpoint/2010/main" val="37946956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6632"/>
            <a:ext cx="8229600" cy="1143000"/>
          </a:xfrm>
        </p:spPr>
        <p:txBody>
          <a:bodyPr/>
          <a:lstStyle/>
          <a:p>
            <a:r>
              <a:rPr lang="en-GB" dirty="0" smtClean="0"/>
              <a:t>Agricultural Potential</a:t>
            </a:r>
            <a:endParaRPr lang="en-GB" dirty="0"/>
          </a:p>
        </p:txBody>
      </p:sp>
      <p:sp>
        <p:nvSpPr>
          <p:cNvPr id="3" name="Content Placeholder 2"/>
          <p:cNvSpPr>
            <a:spLocks noGrp="1"/>
          </p:cNvSpPr>
          <p:nvPr>
            <p:ph idx="1"/>
          </p:nvPr>
        </p:nvSpPr>
        <p:spPr>
          <a:xfrm>
            <a:off x="-108520" y="1412776"/>
            <a:ext cx="2901922" cy="5445224"/>
          </a:xfrm>
        </p:spPr>
        <p:txBody>
          <a:bodyPr>
            <a:normAutofit/>
          </a:bodyPr>
          <a:lstStyle/>
          <a:p>
            <a:pPr marL="0" indent="0">
              <a:buNone/>
            </a:pPr>
            <a:r>
              <a:rPr lang="en-GB" dirty="0" smtClean="0"/>
              <a:t>Agric. potential</a:t>
            </a:r>
          </a:p>
          <a:p>
            <a:r>
              <a:rPr lang="en-GB" sz="2000" dirty="0" smtClean="0"/>
              <a:t>High</a:t>
            </a:r>
            <a:r>
              <a:rPr lang="en-GB" sz="2000" dirty="0"/>
              <a:t>: (LGP </a:t>
            </a:r>
            <a:r>
              <a:rPr lang="en-GB" sz="2000" dirty="0" smtClean="0"/>
              <a:t>&gt; </a:t>
            </a:r>
            <a:r>
              <a:rPr lang="en-GB" sz="2000" dirty="0"/>
              <a:t>180 days )</a:t>
            </a:r>
          </a:p>
          <a:p>
            <a:r>
              <a:rPr lang="en-GB" sz="2000" dirty="0" smtClean="0"/>
              <a:t> Medium: </a:t>
            </a:r>
            <a:r>
              <a:rPr lang="en-GB" sz="2000" dirty="0"/>
              <a:t>(LGP 90-180 days</a:t>
            </a:r>
            <a:endParaRPr lang="en-GB" sz="2000" dirty="0" smtClean="0"/>
          </a:p>
          <a:p>
            <a:r>
              <a:rPr lang="en-GB" sz="2000" dirty="0" smtClean="0"/>
              <a:t>Low :(&lt; 90 days)</a:t>
            </a:r>
          </a:p>
          <a:p>
            <a:pPr marL="0" indent="0">
              <a:buNone/>
            </a:pP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139469016"/>
              </p:ext>
            </p:extLst>
          </p:nvPr>
        </p:nvGraphicFramePr>
        <p:xfrm>
          <a:off x="35496" y="3726270"/>
          <a:ext cx="2664297" cy="3015101"/>
        </p:xfrm>
        <a:graphic>
          <a:graphicData uri="http://schemas.openxmlformats.org/drawingml/2006/table">
            <a:tbl>
              <a:tblPr>
                <a:tableStyleId>{5C22544A-7EE6-4342-B048-85BDC9FD1C3A}</a:tableStyleId>
              </a:tblPr>
              <a:tblGrid>
                <a:gridCol w="1090407"/>
                <a:gridCol w="462909"/>
                <a:gridCol w="678933"/>
                <a:gridCol w="432048"/>
              </a:tblGrid>
              <a:tr h="194774">
                <a:tc>
                  <a:txBody>
                    <a:bodyPr/>
                    <a:lstStyle/>
                    <a:p>
                      <a:pPr algn="l" fontAlgn="b"/>
                      <a:r>
                        <a:rPr lang="en-GB" sz="1100" b="1" u="none" strike="noStrike" dirty="0">
                          <a:effectLst/>
                        </a:rPr>
                        <a:t>Country</a:t>
                      </a:r>
                      <a:endParaRPr lang="en-GB" sz="1100" b="1"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l" fontAlgn="b"/>
                      <a:r>
                        <a:rPr lang="en-GB" sz="1100" b="1" u="none" strike="noStrike" dirty="0">
                          <a:effectLst/>
                        </a:rPr>
                        <a:t>High</a:t>
                      </a:r>
                      <a:endParaRPr lang="en-GB" sz="1100" b="1"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l" fontAlgn="b"/>
                      <a:r>
                        <a:rPr lang="en-GB" sz="1100" b="1" u="none" strike="noStrike" dirty="0">
                          <a:effectLst/>
                        </a:rPr>
                        <a:t>Medium</a:t>
                      </a:r>
                      <a:endParaRPr lang="en-GB" sz="1100" b="1"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l" fontAlgn="b"/>
                      <a:r>
                        <a:rPr lang="en-GB" sz="1100" b="1" u="none" strike="noStrike" dirty="0">
                          <a:effectLst/>
                        </a:rPr>
                        <a:t>Low</a:t>
                      </a:r>
                      <a:endParaRPr lang="en-GB" sz="1100" b="1"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dirty="0">
                          <a:effectLst/>
                        </a:rPr>
                        <a:t>Mali</a:t>
                      </a:r>
                      <a:endParaRPr lang="en-GB" sz="1100" b="1"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3.7</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20.4</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76.0</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dirty="0">
                          <a:effectLst/>
                        </a:rPr>
                        <a:t>Niger</a:t>
                      </a:r>
                      <a:endParaRPr lang="en-GB" sz="1100" b="1"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0.0</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3.4</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96.6</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dirty="0">
                          <a:effectLst/>
                        </a:rPr>
                        <a:t>Senegal</a:t>
                      </a:r>
                      <a:endParaRPr lang="en-GB" sz="1100" b="1"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2.0</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74.3</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23.7</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dirty="0">
                          <a:effectLst/>
                        </a:rPr>
                        <a:t>Burkina Faso</a:t>
                      </a:r>
                      <a:endParaRPr lang="en-GB" sz="1100" b="1"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13.4</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75.8</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10.8</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a:effectLst/>
                        </a:rPr>
                        <a:t>Nigeria</a:t>
                      </a:r>
                      <a:endParaRPr lang="en-GB" sz="1100" b="1"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54.8</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37.2</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8.0</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a:effectLst/>
                        </a:rPr>
                        <a:t>Gambia</a:t>
                      </a:r>
                      <a:endParaRPr lang="en-GB" sz="1100" b="1"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0.0</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99.2</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0.8</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a:effectLst/>
                        </a:rPr>
                        <a:t>Guinea Bissau</a:t>
                      </a:r>
                      <a:endParaRPr lang="en-GB" sz="1100" b="1"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53.4</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46.6</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0.0</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a:effectLst/>
                        </a:rPr>
                        <a:t>Guinea</a:t>
                      </a:r>
                      <a:endParaRPr lang="en-GB" sz="1100" b="1"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98.9</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1.1</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0.0</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a:effectLst/>
                        </a:rPr>
                        <a:t>Benin</a:t>
                      </a:r>
                      <a:endParaRPr lang="en-GB" sz="1100" b="1"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68.7</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31.3</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0.0</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a:effectLst/>
                        </a:rPr>
                        <a:t>Ghana</a:t>
                      </a:r>
                      <a:endParaRPr lang="en-GB" sz="1100" b="1"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99.0</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1.0</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0.0</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a:effectLst/>
                        </a:rPr>
                        <a:t>Togo</a:t>
                      </a:r>
                      <a:endParaRPr lang="en-GB" sz="1100" b="1"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94.6</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5.4</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0.0</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a:effectLst/>
                        </a:rPr>
                        <a:t>Cote d'Ivoire</a:t>
                      </a:r>
                      <a:endParaRPr lang="en-GB" sz="1100" b="1"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100.0</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0.0</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0.0</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86983">
                <a:tc>
                  <a:txBody>
                    <a:bodyPr/>
                    <a:lstStyle/>
                    <a:p>
                      <a:pPr algn="l" fontAlgn="b"/>
                      <a:r>
                        <a:rPr lang="en-GB" sz="1100" u="none" strike="noStrike">
                          <a:effectLst/>
                        </a:rPr>
                        <a:t>Sierra Leone</a:t>
                      </a:r>
                      <a:endParaRPr lang="en-GB" sz="1100" b="1"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99.7</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0.0</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0.3</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94774">
                <a:tc>
                  <a:txBody>
                    <a:bodyPr/>
                    <a:lstStyle/>
                    <a:p>
                      <a:pPr algn="l" fontAlgn="b"/>
                      <a:r>
                        <a:rPr lang="en-GB" sz="1100" u="none" strike="noStrike">
                          <a:effectLst/>
                        </a:rPr>
                        <a:t>Liberia</a:t>
                      </a:r>
                      <a:endParaRPr lang="en-GB" sz="1100" b="1"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100.0</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a:effectLst/>
                        </a:rPr>
                        <a:t>0.0</a:t>
                      </a:r>
                      <a:endParaRPr lang="en-GB" sz="1100" b="0" i="0" u="none" strike="noStrike">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u="none" strike="noStrike" dirty="0">
                          <a:effectLst/>
                        </a:rPr>
                        <a:t>0.0</a:t>
                      </a:r>
                      <a:endParaRPr lang="en-GB" sz="1100" b="0" i="0"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r h="194774">
                <a:tc>
                  <a:txBody>
                    <a:bodyPr/>
                    <a:lstStyle/>
                    <a:p>
                      <a:pPr algn="l" fontAlgn="b"/>
                      <a:r>
                        <a:rPr lang="en-GB" sz="1100" b="1" u="none" strike="noStrike" dirty="0">
                          <a:effectLst/>
                        </a:rPr>
                        <a:t>West Africa</a:t>
                      </a:r>
                      <a:endParaRPr lang="en-GB" sz="1100" b="1" i="1"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b="1" u="none" strike="noStrike" dirty="0">
                          <a:effectLst/>
                        </a:rPr>
                        <a:t>34.0</a:t>
                      </a:r>
                      <a:endParaRPr lang="en-GB" sz="1100" b="1" i="1"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b="1" u="none" strike="noStrike" dirty="0">
                          <a:effectLst/>
                        </a:rPr>
                        <a:t>21.1</a:t>
                      </a:r>
                      <a:endParaRPr lang="en-GB" sz="1100" b="1" i="1"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c>
                  <a:txBody>
                    <a:bodyPr/>
                    <a:lstStyle/>
                    <a:p>
                      <a:pPr algn="r" fontAlgn="b"/>
                      <a:r>
                        <a:rPr lang="en-GB" sz="1100" b="1" u="none" strike="noStrike" dirty="0">
                          <a:effectLst/>
                        </a:rPr>
                        <a:t>44.9</a:t>
                      </a:r>
                      <a:endParaRPr lang="en-GB" sz="1100" b="1" i="1" u="none" strike="noStrike" dirty="0">
                        <a:solidFill>
                          <a:srgbClr val="000000"/>
                        </a:solidFill>
                        <a:effectLst/>
                        <a:latin typeface="Calibri"/>
                      </a:endParaRPr>
                    </a:p>
                  </a:txBody>
                  <a:tcPr marL="7620" marR="7620" marT="7620" marB="0" anchor="b">
                    <a:gradFill>
                      <a:gsLst>
                        <a:gs pos="0">
                          <a:srgbClr val="FFEFD1"/>
                        </a:gs>
                        <a:gs pos="64999">
                          <a:srgbClr val="F0EBD5"/>
                        </a:gs>
                        <a:gs pos="100000">
                          <a:srgbClr val="D1C39F"/>
                        </a:gs>
                      </a:gsLst>
                      <a:lin ang="5400000" scaled="0"/>
                    </a:gradFill>
                  </a:tcPr>
                </a:tc>
              </a:tr>
            </a:tbl>
          </a:graphicData>
        </a:graphic>
      </p:graphicFrame>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3402" y="2060848"/>
            <a:ext cx="6236297" cy="4797152"/>
          </a:xfrm>
          <a:prstGeom prst="rect">
            <a:avLst/>
          </a:prstGeom>
        </p:spPr>
      </p:pic>
    </p:spTree>
    <p:extLst>
      <p:ext uri="{BB962C8B-B14F-4D97-AF65-F5344CB8AC3E}">
        <p14:creationId xmlns:p14="http://schemas.microsoft.com/office/powerpoint/2010/main" val="943297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0328F4EB-B71B-4C44-90E4-FA9C18D163D9}">
  <ds:schemaRefs>
    <ds:schemaRef ds:uri="ESRI.ArcGIS.Mapping.OfficeIntegration.PowerPointInfo"/>
  </ds:schemaRefs>
</ds:datastoreItem>
</file>

<file path=customXml/itemProps10.xml><?xml version="1.0" encoding="utf-8"?>
<ds:datastoreItem xmlns:ds="http://schemas.openxmlformats.org/officeDocument/2006/customXml" ds:itemID="{FA5AADCD-AEB1-478B-AC31-BB0BE8005E31}">
  <ds:schemaRefs>
    <ds:schemaRef ds:uri="ESRI.ArcGIS.Mapping.OfficeIntegration.PowerPointInfo"/>
  </ds:schemaRefs>
</ds:datastoreItem>
</file>

<file path=customXml/itemProps11.xml><?xml version="1.0" encoding="utf-8"?>
<ds:datastoreItem xmlns:ds="http://schemas.openxmlformats.org/officeDocument/2006/customXml" ds:itemID="{2B562619-ABA8-4951-B633-4959BBCC4CA0}">
  <ds:schemaRefs>
    <ds:schemaRef ds:uri="ESRI.ArcGIS.Mapping.OfficeIntegration.PowerPointInfo"/>
  </ds:schemaRefs>
</ds:datastoreItem>
</file>

<file path=customXml/itemProps12.xml><?xml version="1.0" encoding="utf-8"?>
<ds:datastoreItem xmlns:ds="http://schemas.openxmlformats.org/officeDocument/2006/customXml" ds:itemID="{6AAA9085-C36E-4E50-A43A-E52B4D1728DA}">
  <ds:schemaRefs>
    <ds:schemaRef ds:uri="ESRI.ArcGIS.Mapping.OfficeIntegration.PowerPointInfo"/>
  </ds:schemaRefs>
</ds:datastoreItem>
</file>

<file path=customXml/itemProps13.xml><?xml version="1.0" encoding="utf-8"?>
<ds:datastoreItem xmlns:ds="http://schemas.openxmlformats.org/officeDocument/2006/customXml" ds:itemID="{DC31B1E3-3566-4D7F-957A-0CAAE9AB81E2}">
  <ds:schemaRefs>
    <ds:schemaRef ds:uri="ESRI.ArcGIS.Mapping.OfficeIntegration.PowerPointInfo"/>
  </ds:schemaRefs>
</ds:datastoreItem>
</file>

<file path=customXml/itemProps14.xml><?xml version="1.0" encoding="utf-8"?>
<ds:datastoreItem xmlns:ds="http://schemas.openxmlformats.org/officeDocument/2006/customXml" ds:itemID="{7E8EBD73-4206-4518-A57A-5B5763AE9422}">
  <ds:schemaRefs>
    <ds:schemaRef ds:uri="ESRI.ArcGIS.Mapping.OfficeIntegration.PowerPointInfo"/>
  </ds:schemaRefs>
</ds:datastoreItem>
</file>

<file path=customXml/itemProps15.xml><?xml version="1.0" encoding="utf-8"?>
<ds:datastoreItem xmlns:ds="http://schemas.openxmlformats.org/officeDocument/2006/customXml" ds:itemID="{25DF10C2-D31C-4B27-890A-1CD1BC229D17}">
  <ds:schemaRefs>
    <ds:schemaRef ds:uri="ESRI.ArcGIS.Mapping.OfficeIntegration.PowerPointInfo"/>
  </ds:schemaRefs>
</ds:datastoreItem>
</file>

<file path=customXml/itemProps16.xml><?xml version="1.0" encoding="utf-8"?>
<ds:datastoreItem xmlns:ds="http://schemas.openxmlformats.org/officeDocument/2006/customXml" ds:itemID="{EA4334CF-4CCF-462C-BDED-4794D681B5A1}">
  <ds:schemaRefs>
    <ds:schemaRef ds:uri="ESRI.ArcGIS.Mapping.OfficeIntegration.PowerPointInfo"/>
  </ds:schemaRefs>
</ds:datastoreItem>
</file>

<file path=customXml/itemProps17.xml><?xml version="1.0" encoding="utf-8"?>
<ds:datastoreItem xmlns:ds="http://schemas.openxmlformats.org/officeDocument/2006/customXml" ds:itemID="{476F0CAB-022A-4605-AD83-8AC9EF430FFB}">
  <ds:schemaRefs>
    <ds:schemaRef ds:uri="ESRI.ArcGIS.Mapping.OfficeIntegration.PowerPointInfo"/>
  </ds:schemaRefs>
</ds:datastoreItem>
</file>

<file path=customXml/itemProps18.xml><?xml version="1.0" encoding="utf-8"?>
<ds:datastoreItem xmlns:ds="http://schemas.openxmlformats.org/officeDocument/2006/customXml" ds:itemID="{32CDA0DE-11B2-4C73-BB1E-6CC912F5B5BD}">
  <ds:schemaRefs>
    <ds:schemaRef ds:uri="ESRI.ArcGIS.Mapping.OfficeIntegration.PowerPointInfo"/>
  </ds:schemaRefs>
</ds:datastoreItem>
</file>

<file path=customXml/itemProps19.xml><?xml version="1.0" encoding="utf-8"?>
<ds:datastoreItem xmlns:ds="http://schemas.openxmlformats.org/officeDocument/2006/customXml" ds:itemID="{370598CE-64A3-4C6A-8CD8-34378E4FB325}">
  <ds:schemaRefs>
    <ds:schemaRef ds:uri="ESRI.ArcGIS.Mapping.OfficeIntegration.PowerPointInfo"/>
  </ds:schemaRefs>
</ds:datastoreItem>
</file>

<file path=customXml/itemProps2.xml><?xml version="1.0" encoding="utf-8"?>
<ds:datastoreItem xmlns:ds="http://schemas.openxmlformats.org/officeDocument/2006/customXml" ds:itemID="{4D3E8768-097F-4DE7-A406-D115056D243E}">
  <ds:schemaRefs>
    <ds:schemaRef ds:uri="ESRI.ArcGIS.Mapping.OfficeIntegration.PowerPointInfo"/>
  </ds:schemaRefs>
</ds:datastoreItem>
</file>

<file path=customXml/itemProps20.xml><?xml version="1.0" encoding="utf-8"?>
<ds:datastoreItem xmlns:ds="http://schemas.openxmlformats.org/officeDocument/2006/customXml" ds:itemID="{37BC5E82-F47A-4BD4-B079-015889962792}">
  <ds:schemaRefs>
    <ds:schemaRef ds:uri="ESRI.ArcGIS.Mapping.OfficeIntegration.PowerPointInfo"/>
  </ds:schemaRefs>
</ds:datastoreItem>
</file>

<file path=customXml/itemProps21.xml><?xml version="1.0" encoding="utf-8"?>
<ds:datastoreItem xmlns:ds="http://schemas.openxmlformats.org/officeDocument/2006/customXml" ds:itemID="{9D08C46E-E1EB-451B-8D42-B04727B00690}">
  <ds:schemaRefs>
    <ds:schemaRef ds:uri="ESRI.ArcGIS.Mapping.OfficeIntegration.PowerPointInfo"/>
  </ds:schemaRefs>
</ds:datastoreItem>
</file>

<file path=customXml/itemProps22.xml><?xml version="1.0" encoding="utf-8"?>
<ds:datastoreItem xmlns:ds="http://schemas.openxmlformats.org/officeDocument/2006/customXml" ds:itemID="{8684E58C-8F72-416F-B1D6-AB8736BDF976}">
  <ds:schemaRefs>
    <ds:schemaRef ds:uri="ESRI.ArcGIS.Mapping.OfficeIntegration.PowerPointInfo"/>
  </ds:schemaRefs>
</ds:datastoreItem>
</file>

<file path=customXml/itemProps23.xml><?xml version="1.0" encoding="utf-8"?>
<ds:datastoreItem xmlns:ds="http://schemas.openxmlformats.org/officeDocument/2006/customXml" ds:itemID="{1128A53C-F53A-4FA4-A2FD-A02C76EBC380}">
  <ds:schemaRefs>
    <ds:schemaRef ds:uri="ESRI.ArcGIS.Mapping.OfficeIntegration.PowerPointInfo"/>
  </ds:schemaRefs>
</ds:datastoreItem>
</file>

<file path=customXml/itemProps24.xml><?xml version="1.0" encoding="utf-8"?>
<ds:datastoreItem xmlns:ds="http://schemas.openxmlformats.org/officeDocument/2006/customXml" ds:itemID="{D82199DD-4969-415C-910C-C0044F03BDB2}">
  <ds:schemaRefs>
    <ds:schemaRef ds:uri="ESRI.ArcGIS.Mapping.OfficeIntegration.PowerPointInfo"/>
  </ds:schemaRefs>
</ds:datastoreItem>
</file>

<file path=customXml/itemProps25.xml><?xml version="1.0" encoding="utf-8"?>
<ds:datastoreItem xmlns:ds="http://schemas.openxmlformats.org/officeDocument/2006/customXml" ds:itemID="{535F820B-ECB0-45C1-BBFA-BBCCCB199636}">
  <ds:schemaRefs>
    <ds:schemaRef ds:uri="ESRI.ArcGIS.Mapping.OfficeIntegration.PowerPointInfo"/>
  </ds:schemaRefs>
</ds:datastoreItem>
</file>

<file path=customXml/itemProps26.xml><?xml version="1.0" encoding="utf-8"?>
<ds:datastoreItem xmlns:ds="http://schemas.openxmlformats.org/officeDocument/2006/customXml" ds:itemID="{EE075CCE-867D-4481-9C17-90211A5C975D}">
  <ds:schemaRefs>
    <ds:schemaRef ds:uri="ESRI.ArcGIS.Mapping.OfficeIntegration.PowerPointInfo"/>
  </ds:schemaRefs>
</ds:datastoreItem>
</file>

<file path=customXml/itemProps27.xml><?xml version="1.0" encoding="utf-8"?>
<ds:datastoreItem xmlns:ds="http://schemas.openxmlformats.org/officeDocument/2006/customXml" ds:itemID="{61AABA25-6C0A-401D-8706-FE95C68E22DD}">
  <ds:schemaRefs>
    <ds:schemaRef ds:uri="ESRI.ArcGIS.Mapping.OfficeIntegration.PowerPointInfo"/>
  </ds:schemaRefs>
</ds:datastoreItem>
</file>

<file path=customXml/itemProps28.xml><?xml version="1.0" encoding="utf-8"?>
<ds:datastoreItem xmlns:ds="http://schemas.openxmlformats.org/officeDocument/2006/customXml" ds:itemID="{D511BD70-04E9-43AE-80FE-9E03908CE41B}">
  <ds:schemaRefs>
    <ds:schemaRef ds:uri="ESRI.ArcGIS.Mapping.OfficeIntegration.PowerPointInfo"/>
  </ds:schemaRefs>
</ds:datastoreItem>
</file>

<file path=customXml/itemProps29.xml><?xml version="1.0" encoding="utf-8"?>
<ds:datastoreItem xmlns:ds="http://schemas.openxmlformats.org/officeDocument/2006/customXml" ds:itemID="{B13D1E8F-27B2-40F1-BCE4-E15679BBE01F}">
  <ds:schemaRefs>
    <ds:schemaRef ds:uri="ESRI.ArcGIS.Mapping.OfficeIntegration.PowerPointInfo"/>
  </ds:schemaRefs>
</ds:datastoreItem>
</file>

<file path=customXml/itemProps3.xml><?xml version="1.0" encoding="utf-8"?>
<ds:datastoreItem xmlns:ds="http://schemas.openxmlformats.org/officeDocument/2006/customXml" ds:itemID="{8050441F-88C3-4091-A8F4-3E260CCF91EF}">
  <ds:schemaRefs>
    <ds:schemaRef ds:uri="ESRI.ArcGIS.Mapping.OfficeIntegration.PowerPointInfo"/>
  </ds:schemaRefs>
</ds:datastoreItem>
</file>

<file path=customXml/itemProps30.xml><?xml version="1.0" encoding="utf-8"?>
<ds:datastoreItem xmlns:ds="http://schemas.openxmlformats.org/officeDocument/2006/customXml" ds:itemID="{DC62DEDD-369E-4477-811A-B880AB2581D8}">
  <ds:schemaRefs>
    <ds:schemaRef ds:uri="ESRI.ArcGIS.Mapping.OfficeIntegration.PowerPointInfo"/>
  </ds:schemaRefs>
</ds:datastoreItem>
</file>

<file path=customXml/itemProps31.xml><?xml version="1.0" encoding="utf-8"?>
<ds:datastoreItem xmlns:ds="http://schemas.openxmlformats.org/officeDocument/2006/customXml" ds:itemID="{7E25CD8E-4C86-49FC-9083-DDCAC0CD5630}">
  <ds:schemaRefs>
    <ds:schemaRef ds:uri="ESRI.ArcGIS.Mapping.OfficeIntegration.PowerPointInfo"/>
  </ds:schemaRefs>
</ds:datastoreItem>
</file>

<file path=customXml/itemProps32.xml><?xml version="1.0" encoding="utf-8"?>
<ds:datastoreItem xmlns:ds="http://schemas.openxmlformats.org/officeDocument/2006/customXml" ds:itemID="{0DF01EEF-652F-4799-AC02-BD8122E5F808}">
  <ds:schemaRefs>
    <ds:schemaRef ds:uri="ESRI.ArcGIS.Mapping.OfficeIntegration.PowerPointInfo"/>
  </ds:schemaRefs>
</ds:datastoreItem>
</file>

<file path=customXml/itemProps33.xml><?xml version="1.0" encoding="utf-8"?>
<ds:datastoreItem xmlns:ds="http://schemas.openxmlformats.org/officeDocument/2006/customXml" ds:itemID="{50E18C92-13C9-4D00-A7A2-BC8F0B5DD4C2}">
  <ds:schemaRefs>
    <ds:schemaRef ds:uri="ESRI.ArcGIS.Mapping.OfficeIntegration.PowerPointInfo"/>
  </ds:schemaRefs>
</ds:datastoreItem>
</file>

<file path=customXml/itemProps34.xml><?xml version="1.0" encoding="utf-8"?>
<ds:datastoreItem xmlns:ds="http://schemas.openxmlformats.org/officeDocument/2006/customXml" ds:itemID="{36085427-8C27-4E7C-B7F4-2ED3E4F1ADE8}">
  <ds:schemaRefs>
    <ds:schemaRef ds:uri="ESRI.ArcGIS.Mapping.OfficeIntegration.PowerPointInfo"/>
  </ds:schemaRefs>
</ds:datastoreItem>
</file>

<file path=customXml/itemProps35.xml><?xml version="1.0" encoding="utf-8"?>
<ds:datastoreItem xmlns:ds="http://schemas.openxmlformats.org/officeDocument/2006/customXml" ds:itemID="{00EF3B3B-5834-4836-8E88-4FA5FCAEACBF}">
  <ds:schemaRefs>
    <ds:schemaRef ds:uri="ESRI.ArcGIS.Mapping.OfficeIntegration.PowerPointInfo"/>
  </ds:schemaRefs>
</ds:datastoreItem>
</file>

<file path=customXml/itemProps36.xml><?xml version="1.0" encoding="utf-8"?>
<ds:datastoreItem xmlns:ds="http://schemas.openxmlformats.org/officeDocument/2006/customXml" ds:itemID="{4AB70F5C-5F2E-4170-BF84-BE2F47877172}">
  <ds:schemaRefs>
    <ds:schemaRef ds:uri="ESRI.ArcGIS.Mapping.OfficeIntegration.PowerPointInfo"/>
  </ds:schemaRefs>
</ds:datastoreItem>
</file>

<file path=customXml/itemProps37.xml><?xml version="1.0" encoding="utf-8"?>
<ds:datastoreItem xmlns:ds="http://schemas.openxmlformats.org/officeDocument/2006/customXml" ds:itemID="{BA049192-858B-4440-8BDC-0A67B0D7E261}">
  <ds:schemaRefs>
    <ds:schemaRef ds:uri="ESRI.ArcGIS.Mapping.OfficeIntegration.PowerPointInfo"/>
  </ds:schemaRefs>
</ds:datastoreItem>
</file>

<file path=customXml/itemProps4.xml><?xml version="1.0" encoding="utf-8"?>
<ds:datastoreItem xmlns:ds="http://schemas.openxmlformats.org/officeDocument/2006/customXml" ds:itemID="{FBD0F862-E175-46E7-9696-7461388C59FC}">
  <ds:schemaRefs>
    <ds:schemaRef ds:uri="ESRI.ArcGIS.Mapping.OfficeIntegration.PowerPointInfo"/>
  </ds:schemaRefs>
</ds:datastoreItem>
</file>

<file path=customXml/itemProps5.xml><?xml version="1.0" encoding="utf-8"?>
<ds:datastoreItem xmlns:ds="http://schemas.openxmlformats.org/officeDocument/2006/customXml" ds:itemID="{C9D9047A-A2F8-4B17-B68E-73F2749A33BD}">
  <ds:schemaRefs>
    <ds:schemaRef ds:uri="ESRI.ArcGIS.Mapping.OfficeIntegration.PowerPointInfo"/>
  </ds:schemaRefs>
</ds:datastoreItem>
</file>

<file path=customXml/itemProps6.xml><?xml version="1.0" encoding="utf-8"?>
<ds:datastoreItem xmlns:ds="http://schemas.openxmlformats.org/officeDocument/2006/customXml" ds:itemID="{646DC843-85EA-43DF-82DA-186CE1E074A5}">
  <ds:schemaRefs>
    <ds:schemaRef ds:uri="ESRI.ArcGIS.Mapping.OfficeIntegration.PowerPointInfo"/>
  </ds:schemaRefs>
</ds:datastoreItem>
</file>

<file path=customXml/itemProps7.xml><?xml version="1.0" encoding="utf-8"?>
<ds:datastoreItem xmlns:ds="http://schemas.openxmlformats.org/officeDocument/2006/customXml" ds:itemID="{6E290C06-286D-491B-94EC-DE02D646474C}">
  <ds:schemaRefs>
    <ds:schemaRef ds:uri="ESRI.ArcGIS.Mapping.OfficeIntegration.PowerPointInfo"/>
  </ds:schemaRefs>
</ds:datastoreItem>
</file>

<file path=customXml/itemProps8.xml><?xml version="1.0" encoding="utf-8"?>
<ds:datastoreItem xmlns:ds="http://schemas.openxmlformats.org/officeDocument/2006/customXml" ds:itemID="{9267A452-D806-402F-8B37-7454B3317B44}">
  <ds:schemaRefs>
    <ds:schemaRef ds:uri="ESRI.ArcGIS.Mapping.OfficeIntegration.PowerPointInfo"/>
  </ds:schemaRefs>
</ds:datastoreItem>
</file>

<file path=customXml/itemProps9.xml><?xml version="1.0" encoding="utf-8"?>
<ds:datastoreItem xmlns:ds="http://schemas.openxmlformats.org/officeDocument/2006/customXml" ds:itemID="{C2BE76A6-1061-4E16-8F4F-96626A39B025}">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1337</TotalTime>
  <Words>1537</Words>
  <Application>Microsoft Office PowerPoint</Application>
  <PresentationFormat>On-screen Show (4:3)</PresentationFormat>
  <Paragraphs>817</Paragraphs>
  <Slides>22</Slides>
  <Notes>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Up scaling Africa RISING Interventions using Development domains</vt:lpstr>
      <vt:lpstr>Outline of presentation</vt:lpstr>
      <vt:lpstr>Concept of Development Domain</vt:lpstr>
      <vt:lpstr>Farming systems</vt:lpstr>
      <vt:lpstr>Why Development domain approach?</vt:lpstr>
      <vt:lpstr>Criteria for Development domains</vt:lpstr>
      <vt:lpstr>Agricultural Potential</vt:lpstr>
      <vt:lpstr>Length of Growing period</vt:lpstr>
      <vt:lpstr>Agricultural Potential</vt:lpstr>
      <vt:lpstr>Market access</vt:lpstr>
      <vt:lpstr>Market access</vt:lpstr>
      <vt:lpstr>Population density</vt:lpstr>
      <vt:lpstr>Development Domain</vt:lpstr>
      <vt:lpstr>% Development domain WA</vt:lpstr>
      <vt:lpstr>Dev. Domain Ghana</vt:lpstr>
      <vt:lpstr>Intervention sites in Ghana &amp; Domain</vt:lpstr>
      <vt:lpstr>HHH Domain similarity</vt:lpstr>
      <vt:lpstr>HLM Domain similarity</vt:lpstr>
      <vt:lpstr>HLH Domain similarity</vt:lpstr>
      <vt:lpstr>HMH Domain similarity</vt:lpstr>
      <vt:lpstr>HMM Domain similarity</vt:lpstr>
      <vt:lpstr>Thanks for listening</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 scaling Africa RISING using Development domains</dc:title>
  <dc:creator>Alabi, Tunrayo (IITA)</dc:creator>
  <cp:lastModifiedBy>Alabi, Tunrayo (IITA)</cp:lastModifiedBy>
  <cp:revision>81</cp:revision>
  <dcterms:created xsi:type="dcterms:W3CDTF">2014-01-21T12:56:04Z</dcterms:created>
  <dcterms:modified xsi:type="dcterms:W3CDTF">2014-02-03T13:01:29Z</dcterms:modified>
</cp:coreProperties>
</file>